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6"/>
  </p:handoutMasterIdLst>
  <p:sldIdLst>
    <p:sldId id="256" r:id="rId2"/>
    <p:sldId id="257" r:id="rId3"/>
    <p:sldId id="258" r:id="rId4"/>
    <p:sldId id="259" r:id="rId5"/>
    <p:sldId id="268" r:id="rId6"/>
    <p:sldId id="269" r:id="rId7"/>
    <p:sldId id="270" r:id="rId8"/>
    <p:sldId id="271" r:id="rId9"/>
    <p:sldId id="272" r:id="rId10"/>
    <p:sldId id="273" r:id="rId11"/>
    <p:sldId id="274" r:id="rId12"/>
    <p:sldId id="275" r:id="rId13"/>
    <p:sldId id="276" r:id="rId14"/>
    <p:sldId id="277" r:id="rId15"/>
    <p:sldId id="278" r:id="rId16"/>
    <p:sldId id="279" r:id="rId17"/>
    <p:sldId id="260" r:id="rId18"/>
    <p:sldId id="261" r:id="rId19"/>
    <p:sldId id="262" r:id="rId20"/>
    <p:sldId id="263" r:id="rId21"/>
    <p:sldId id="264" r:id="rId22"/>
    <p:sldId id="265" r:id="rId23"/>
    <p:sldId id="266" r:id="rId24"/>
    <p:sldId id="26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7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9AA814-C15B-4277-8056-3B90860797F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AU"/>
        </a:p>
      </dgm:t>
    </dgm:pt>
    <dgm:pt modelId="{8BA86ECF-E392-4996-9EC1-535A13164B4D}">
      <dgm:prSet phldrT="[Text]"/>
      <dgm:spPr/>
      <dgm:t>
        <a:bodyPr/>
        <a:lstStyle/>
        <a:p>
          <a:r>
            <a:rPr lang="en-AU" dirty="0" smtClean="0"/>
            <a:t>Input</a:t>
          </a:r>
          <a:endParaRPr lang="en-AU" dirty="0"/>
        </a:p>
      </dgm:t>
    </dgm:pt>
    <dgm:pt modelId="{D4CF4313-D4CD-48A6-A0BD-41F549AF8958}" type="parTrans" cxnId="{E0E0A694-702F-4100-A2CC-1915AB117D93}">
      <dgm:prSet/>
      <dgm:spPr/>
      <dgm:t>
        <a:bodyPr/>
        <a:lstStyle/>
        <a:p>
          <a:endParaRPr lang="en-AU"/>
        </a:p>
      </dgm:t>
    </dgm:pt>
    <dgm:pt modelId="{785061CA-D39C-49C0-90AB-0CC497A5BC54}" type="sibTrans" cxnId="{E0E0A694-702F-4100-A2CC-1915AB117D93}">
      <dgm:prSet/>
      <dgm:spPr/>
      <dgm:t>
        <a:bodyPr/>
        <a:lstStyle/>
        <a:p>
          <a:endParaRPr lang="en-AU"/>
        </a:p>
      </dgm:t>
    </dgm:pt>
    <dgm:pt modelId="{53BD074E-2D78-4648-BD27-BB18A4514187}">
      <dgm:prSet phldrT="[Text]"/>
      <dgm:spPr/>
      <dgm:t>
        <a:bodyPr/>
        <a:lstStyle/>
        <a:p>
          <a:r>
            <a:rPr lang="en-AU" dirty="0" smtClean="0"/>
            <a:t>Information processing</a:t>
          </a:r>
          <a:endParaRPr lang="en-AU" dirty="0"/>
        </a:p>
      </dgm:t>
    </dgm:pt>
    <dgm:pt modelId="{D52BAE57-B434-47F3-8EA0-A1F7D4F597B5}" type="parTrans" cxnId="{6CC1799E-A6E4-454F-B4E3-1005CA25311C}">
      <dgm:prSet/>
      <dgm:spPr/>
      <dgm:t>
        <a:bodyPr/>
        <a:lstStyle/>
        <a:p>
          <a:endParaRPr lang="en-AU"/>
        </a:p>
      </dgm:t>
    </dgm:pt>
    <dgm:pt modelId="{02DC48C6-7498-42C8-B31F-7FC773AA9D52}" type="sibTrans" cxnId="{6CC1799E-A6E4-454F-B4E3-1005CA25311C}">
      <dgm:prSet/>
      <dgm:spPr/>
      <dgm:t>
        <a:bodyPr/>
        <a:lstStyle/>
        <a:p>
          <a:endParaRPr lang="en-AU"/>
        </a:p>
      </dgm:t>
    </dgm:pt>
    <dgm:pt modelId="{3CEB9A3E-5FD8-469A-9703-3B4EC4C9DECB}">
      <dgm:prSet phldrT="[Text]"/>
      <dgm:spPr/>
      <dgm:t>
        <a:bodyPr/>
        <a:lstStyle/>
        <a:p>
          <a:r>
            <a:rPr lang="en-AU" dirty="0" smtClean="0"/>
            <a:t>Output</a:t>
          </a:r>
          <a:endParaRPr lang="en-AU" dirty="0"/>
        </a:p>
      </dgm:t>
    </dgm:pt>
    <dgm:pt modelId="{EE268A9A-BC1C-4BED-BE98-18CDFD26758F}" type="parTrans" cxnId="{1DE82893-D72F-4758-8165-EA2DB99D54D9}">
      <dgm:prSet/>
      <dgm:spPr/>
      <dgm:t>
        <a:bodyPr/>
        <a:lstStyle/>
        <a:p>
          <a:endParaRPr lang="en-AU"/>
        </a:p>
      </dgm:t>
    </dgm:pt>
    <dgm:pt modelId="{661B2135-2F87-44D0-BEB4-0ACEEC535F7F}" type="sibTrans" cxnId="{1DE82893-D72F-4758-8165-EA2DB99D54D9}">
      <dgm:prSet/>
      <dgm:spPr/>
      <dgm:t>
        <a:bodyPr/>
        <a:lstStyle/>
        <a:p>
          <a:endParaRPr lang="en-AU"/>
        </a:p>
      </dgm:t>
    </dgm:pt>
    <dgm:pt modelId="{AAC3CBA4-B66B-4AE6-8250-F03F4E3D4FEC}">
      <dgm:prSet phldrT="[Text]"/>
      <dgm:spPr/>
      <dgm:t>
        <a:bodyPr/>
        <a:lstStyle/>
        <a:p>
          <a:r>
            <a:rPr lang="en-AU" dirty="0" smtClean="0"/>
            <a:t>Feedback</a:t>
          </a:r>
          <a:endParaRPr lang="en-AU" dirty="0"/>
        </a:p>
      </dgm:t>
    </dgm:pt>
    <dgm:pt modelId="{01E4D681-3059-4FEA-A17D-5B416BE04FC3}" type="parTrans" cxnId="{89BF6FD3-1390-4C5C-8D8B-3B9B5E4745F6}">
      <dgm:prSet/>
      <dgm:spPr/>
      <dgm:t>
        <a:bodyPr/>
        <a:lstStyle/>
        <a:p>
          <a:endParaRPr lang="en-AU"/>
        </a:p>
      </dgm:t>
    </dgm:pt>
    <dgm:pt modelId="{91102C3C-452F-4CAC-A87E-C3DE9F5CD04A}" type="sibTrans" cxnId="{89BF6FD3-1390-4C5C-8D8B-3B9B5E4745F6}">
      <dgm:prSet/>
      <dgm:spPr/>
      <dgm:t>
        <a:bodyPr/>
        <a:lstStyle/>
        <a:p>
          <a:endParaRPr lang="en-AU"/>
        </a:p>
      </dgm:t>
    </dgm:pt>
    <dgm:pt modelId="{53E4573D-8F9B-4AB6-B0F4-FD684881F4BA}" type="pres">
      <dgm:prSet presAssocID="{B69AA814-C15B-4277-8056-3B90860797F7}" presName="cycle" presStyleCnt="0">
        <dgm:presLayoutVars>
          <dgm:dir/>
          <dgm:resizeHandles val="exact"/>
        </dgm:presLayoutVars>
      </dgm:prSet>
      <dgm:spPr/>
      <dgm:t>
        <a:bodyPr/>
        <a:lstStyle/>
        <a:p>
          <a:endParaRPr lang="en-AU"/>
        </a:p>
      </dgm:t>
    </dgm:pt>
    <dgm:pt modelId="{DB182E3D-B69F-4E1E-A82A-0E2D1A29802D}" type="pres">
      <dgm:prSet presAssocID="{8BA86ECF-E392-4996-9EC1-535A13164B4D}" presName="node" presStyleLbl="node1" presStyleIdx="0" presStyleCnt="4">
        <dgm:presLayoutVars>
          <dgm:bulletEnabled val="1"/>
        </dgm:presLayoutVars>
      </dgm:prSet>
      <dgm:spPr/>
      <dgm:t>
        <a:bodyPr/>
        <a:lstStyle/>
        <a:p>
          <a:endParaRPr lang="en-AU"/>
        </a:p>
      </dgm:t>
    </dgm:pt>
    <dgm:pt modelId="{7102A4A1-4697-4098-B43C-4D62A16BA355}" type="pres">
      <dgm:prSet presAssocID="{785061CA-D39C-49C0-90AB-0CC497A5BC54}" presName="sibTrans" presStyleLbl="sibTrans2D1" presStyleIdx="0" presStyleCnt="4"/>
      <dgm:spPr/>
      <dgm:t>
        <a:bodyPr/>
        <a:lstStyle/>
        <a:p>
          <a:endParaRPr lang="en-AU"/>
        </a:p>
      </dgm:t>
    </dgm:pt>
    <dgm:pt modelId="{6A798556-299B-453D-92B3-A8AF791152E1}" type="pres">
      <dgm:prSet presAssocID="{785061CA-D39C-49C0-90AB-0CC497A5BC54}" presName="connectorText" presStyleLbl="sibTrans2D1" presStyleIdx="0" presStyleCnt="4"/>
      <dgm:spPr/>
      <dgm:t>
        <a:bodyPr/>
        <a:lstStyle/>
        <a:p>
          <a:endParaRPr lang="en-AU"/>
        </a:p>
      </dgm:t>
    </dgm:pt>
    <dgm:pt modelId="{3615DFB5-1D18-408E-9674-80CACD74730E}" type="pres">
      <dgm:prSet presAssocID="{53BD074E-2D78-4648-BD27-BB18A4514187}" presName="node" presStyleLbl="node1" presStyleIdx="1" presStyleCnt="4">
        <dgm:presLayoutVars>
          <dgm:bulletEnabled val="1"/>
        </dgm:presLayoutVars>
      </dgm:prSet>
      <dgm:spPr/>
      <dgm:t>
        <a:bodyPr/>
        <a:lstStyle/>
        <a:p>
          <a:endParaRPr lang="en-AU"/>
        </a:p>
      </dgm:t>
    </dgm:pt>
    <dgm:pt modelId="{D03B18C6-D4E8-4482-8D95-32E007BB7E98}" type="pres">
      <dgm:prSet presAssocID="{02DC48C6-7498-42C8-B31F-7FC773AA9D52}" presName="sibTrans" presStyleLbl="sibTrans2D1" presStyleIdx="1" presStyleCnt="4"/>
      <dgm:spPr/>
      <dgm:t>
        <a:bodyPr/>
        <a:lstStyle/>
        <a:p>
          <a:endParaRPr lang="en-AU"/>
        </a:p>
      </dgm:t>
    </dgm:pt>
    <dgm:pt modelId="{EDF505E6-CEA0-4D4C-B903-FAEAD9C0A658}" type="pres">
      <dgm:prSet presAssocID="{02DC48C6-7498-42C8-B31F-7FC773AA9D52}" presName="connectorText" presStyleLbl="sibTrans2D1" presStyleIdx="1" presStyleCnt="4"/>
      <dgm:spPr/>
      <dgm:t>
        <a:bodyPr/>
        <a:lstStyle/>
        <a:p>
          <a:endParaRPr lang="en-AU"/>
        </a:p>
      </dgm:t>
    </dgm:pt>
    <dgm:pt modelId="{254526F8-BE69-423A-AC6E-DC086B9F6D3B}" type="pres">
      <dgm:prSet presAssocID="{3CEB9A3E-5FD8-469A-9703-3B4EC4C9DECB}" presName="node" presStyleLbl="node1" presStyleIdx="2" presStyleCnt="4">
        <dgm:presLayoutVars>
          <dgm:bulletEnabled val="1"/>
        </dgm:presLayoutVars>
      </dgm:prSet>
      <dgm:spPr/>
      <dgm:t>
        <a:bodyPr/>
        <a:lstStyle/>
        <a:p>
          <a:endParaRPr lang="en-AU"/>
        </a:p>
      </dgm:t>
    </dgm:pt>
    <dgm:pt modelId="{F820D231-CECA-4920-9A1C-01354F6417F2}" type="pres">
      <dgm:prSet presAssocID="{661B2135-2F87-44D0-BEB4-0ACEEC535F7F}" presName="sibTrans" presStyleLbl="sibTrans2D1" presStyleIdx="2" presStyleCnt="4"/>
      <dgm:spPr/>
      <dgm:t>
        <a:bodyPr/>
        <a:lstStyle/>
        <a:p>
          <a:endParaRPr lang="en-AU"/>
        </a:p>
      </dgm:t>
    </dgm:pt>
    <dgm:pt modelId="{385401DA-2B69-43C7-A608-ECCF980B6304}" type="pres">
      <dgm:prSet presAssocID="{661B2135-2F87-44D0-BEB4-0ACEEC535F7F}" presName="connectorText" presStyleLbl="sibTrans2D1" presStyleIdx="2" presStyleCnt="4"/>
      <dgm:spPr/>
      <dgm:t>
        <a:bodyPr/>
        <a:lstStyle/>
        <a:p>
          <a:endParaRPr lang="en-AU"/>
        </a:p>
      </dgm:t>
    </dgm:pt>
    <dgm:pt modelId="{87B9728F-968B-4ECF-BB49-866E55EEDE3E}" type="pres">
      <dgm:prSet presAssocID="{AAC3CBA4-B66B-4AE6-8250-F03F4E3D4FEC}" presName="node" presStyleLbl="node1" presStyleIdx="3" presStyleCnt="4">
        <dgm:presLayoutVars>
          <dgm:bulletEnabled val="1"/>
        </dgm:presLayoutVars>
      </dgm:prSet>
      <dgm:spPr/>
      <dgm:t>
        <a:bodyPr/>
        <a:lstStyle/>
        <a:p>
          <a:endParaRPr lang="en-AU"/>
        </a:p>
      </dgm:t>
    </dgm:pt>
    <dgm:pt modelId="{F91FA804-0953-4978-8E1B-78F1437256AC}" type="pres">
      <dgm:prSet presAssocID="{91102C3C-452F-4CAC-A87E-C3DE9F5CD04A}" presName="sibTrans" presStyleLbl="sibTrans2D1" presStyleIdx="3" presStyleCnt="4"/>
      <dgm:spPr/>
      <dgm:t>
        <a:bodyPr/>
        <a:lstStyle/>
        <a:p>
          <a:endParaRPr lang="en-AU"/>
        </a:p>
      </dgm:t>
    </dgm:pt>
    <dgm:pt modelId="{5F9D8307-9355-4FE7-8CE7-080E16C14A79}" type="pres">
      <dgm:prSet presAssocID="{91102C3C-452F-4CAC-A87E-C3DE9F5CD04A}" presName="connectorText" presStyleLbl="sibTrans2D1" presStyleIdx="3" presStyleCnt="4"/>
      <dgm:spPr/>
      <dgm:t>
        <a:bodyPr/>
        <a:lstStyle/>
        <a:p>
          <a:endParaRPr lang="en-AU"/>
        </a:p>
      </dgm:t>
    </dgm:pt>
  </dgm:ptLst>
  <dgm:cxnLst>
    <dgm:cxn modelId="{4FD0B8FA-FB56-4368-8E01-03C60D74CFE6}" type="presOf" srcId="{3CEB9A3E-5FD8-469A-9703-3B4EC4C9DECB}" destId="{254526F8-BE69-423A-AC6E-DC086B9F6D3B}" srcOrd="0" destOrd="0" presId="urn:microsoft.com/office/officeart/2005/8/layout/cycle2"/>
    <dgm:cxn modelId="{69657642-702B-46F8-ABAE-62145CC54362}" type="presOf" srcId="{661B2135-2F87-44D0-BEB4-0ACEEC535F7F}" destId="{385401DA-2B69-43C7-A608-ECCF980B6304}" srcOrd="1" destOrd="0" presId="urn:microsoft.com/office/officeart/2005/8/layout/cycle2"/>
    <dgm:cxn modelId="{0C174BED-39CA-4D00-94C1-868C9EFE3EDD}" type="presOf" srcId="{91102C3C-452F-4CAC-A87E-C3DE9F5CD04A}" destId="{F91FA804-0953-4978-8E1B-78F1437256AC}" srcOrd="0" destOrd="0" presId="urn:microsoft.com/office/officeart/2005/8/layout/cycle2"/>
    <dgm:cxn modelId="{89BF6FD3-1390-4C5C-8D8B-3B9B5E4745F6}" srcId="{B69AA814-C15B-4277-8056-3B90860797F7}" destId="{AAC3CBA4-B66B-4AE6-8250-F03F4E3D4FEC}" srcOrd="3" destOrd="0" parTransId="{01E4D681-3059-4FEA-A17D-5B416BE04FC3}" sibTransId="{91102C3C-452F-4CAC-A87E-C3DE9F5CD04A}"/>
    <dgm:cxn modelId="{8D96A3E1-86E1-4CA9-B259-BE271397D05C}" type="presOf" srcId="{B69AA814-C15B-4277-8056-3B90860797F7}" destId="{53E4573D-8F9B-4AB6-B0F4-FD684881F4BA}" srcOrd="0" destOrd="0" presId="urn:microsoft.com/office/officeart/2005/8/layout/cycle2"/>
    <dgm:cxn modelId="{23838411-9188-49C7-A6AD-BB50C8070475}" type="presOf" srcId="{91102C3C-452F-4CAC-A87E-C3DE9F5CD04A}" destId="{5F9D8307-9355-4FE7-8CE7-080E16C14A79}" srcOrd="1" destOrd="0" presId="urn:microsoft.com/office/officeart/2005/8/layout/cycle2"/>
    <dgm:cxn modelId="{DCFF748D-20DD-4779-A9DA-960852447244}" type="presOf" srcId="{02DC48C6-7498-42C8-B31F-7FC773AA9D52}" destId="{D03B18C6-D4E8-4482-8D95-32E007BB7E98}" srcOrd="0" destOrd="0" presId="urn:microsoft.com/office/officeart/2005/8/layout/cycle2"/>
    <dgm:cxn modelId="{1DE82893-D72F-4758-8165-EA2DB99D54D9}" srcId="{B69AA814-C15B-4277-8056-3B90860797F7}" destId="{3CEB9A3E-5FD8-469A-9703-3B4EC4C9DECB}" srcOrd="2" destOrd="0" parTransId="{EE268A9A-BC1C-4BED-BE98-18CDFD26758F}" sibTransId="{661B2135-2F87-44D0-BEB4-0ACEEC535F7F}"/>
    <dgm:cxn modelId="{4CCB8A12-DF6B-4D8F-8AE8-B1EF7D0175C6}" type="presOf" srcId="{8BA86ECF-E392-4996-9EC1-535A13164B4D}" destId="{DB182E3D-B69F-4E1E-A82A-0E2D1A29802D}" srcOrd="0" destOrd="0" presId="urn:microsoft.com/office/officeart/2005/8/layout/cycle2"/>
    <dgm:cxn modelId="{99B64090-9128-4CB5-BCD7-2137D50DB78D}" type="presOf" srcId="{661B2135-2F87-44D0-BEB4-0ACEEC535F7F}" destId="{F820D231-CECA-4920-9A1C-01354F6417F2}" srcOrd="0" destOrd="0" presId="urn:microsoft.com/office/officeart/2005/8/layout/cycle2"/>
    <dgm:cxn modelId="{977FD067-13BF-4845-8DF8-1033DB245A62}" type="presOf" srcId="{785061CA-D39C-49C0-90AB-0CC497A5BC54}" destId="{6A798556-299B-453D-92B3-A8AF791152E1}" srcOrd="1" destOrd="0" presId="urn:microsoft.com/office/officeart/2005/8/layout/cycle2"/>
    <dgm:cxn modelId="{E0915302-612D-455C-B515-9D71C4F833E1}" type="presOf" srcId="{53BD074E-2D78-4648-BD27-BB18A4514187}" destId="{3615DFB5-1D18-408E-9674-80CACD74730E}" srcOrd="0" destOrd="0" presId="urn:microsoft.com/office/officeart/2005/8/layout/cycle2"/>
    <dgm:cxn modelId="{E0E0A694-702F-4100-A2CC-1915AB117D93}" srcId="{B69AA814-C15B-4277-8056-3B90860797F7}" destId="{8BA86ECF-E392-4996-9EC1-535A13164B4D}" srcOrd="0" destOrd="0" parTransId="{D4CF4313-D4CD-48A6-A0BD-41F549AF8958}" sibTransId="{785061CA-D39C-49C0-90AB-0CC497A5BC54}"/>
    <dgm:cxn modelId="{EA488482-EE77-490D-B78C-FA01B6F7385B}" type="presOf" srcId="{02DC48C6-7498-42C8-B31F-7FC773AA9D52}" destId="{EDF505E6-CEA0-4D4C-B903-FAEAD9C0A658}" srcOrd="1" destOrd="0" presId="urn:microsoft.com/office/officeart/2005/8/layout/cycle2"/>
    <dgm:cxn modelId="{F8618030-A7BD-4CC2-BE2B-01F0E30863AD}" type="presOf" srcId="{AAC3CBA4-B66B-4AE6-8250-F03F4E3D4FEC}" destId="{87B9728F-968B-4ECF-BB49-866E55EEDE3E}" srcOrd="0" destOrd="0" presId="urn:microsoft.com/office/officeart/2005/8/layout/cycle2"/>
    <dgm:cxn modelId="{CE3F3DDA-653B-40DD-8DAE-760ABF40F9D6}" type="presOf" srcId="{785061CA-D39C-49C0-90AB-0CC497A5BC54}" destId="{7102A4A1-4697-4098-B43C-4D62A16BA355}" srcOrd="0" destOrd="0" presId="urn:microsoft.com/office/officeart/2005/8/layout/cycle2"/>
    <dgm:cxn modelId="{6CC1799E-A6E4-454F-B4E3-1005CA25311C}" srcId="{B69AA814-C15B-4277-8056-3B90860797F7}" destId="{53BD074E-2D78-4648-BD27-BB18A4514187}" srcOrd="1" destOrd="0" parTransId="{D52BAE57-B434-47F3-8EA0-A1F7D4F597B5}" sibTransId="{02DC48C6-7498-42C8-B31F-7FC773AA9D52}"/>
    <dgm:cxn modelId="{799A4E07-348A-4B12-A8B4-FC0E6B83DB7D}" type="presParOf" srcId="{53E4573D-8F9B-4AB6-B0F4-FD684881F4BA}" destId="{DB182E3D-B69F-4E1E-A82A-0E2D1A29802D}" srcOrd="0" destOrd="0" presId="urn:microsoft.com/office/officeart/2005/8/layout/cycle2"/>
    <dgm:cxn modelId="{7C985A97-2155-4813-91AE-1B5E85199CF2}" type="presParOf" srcId="{53E4573D-8F9B-4AB6-B0F4-FD684881F4BA}" destId="{7102A4A1-4697-4098-B43C-4D62A16BA355}" srcOrd="1" destOrd="0" presId="urn:microsoft.com/office/officeart/2005/8/layout/cycle2"/>
    <dgm:cxn modelId="{29EFD227-8C8D-401F-9033-1C4A05AD8F4B}" type="presParOf" srcId="{7102A4A1-4697-4098-B43C-4D62A16BA355}" destId="{6A798556-299B-453D-92B3-A8AF791152E1}" srcOrd="0" destOrd="0" presId="urn:microsoft.com/office/officeart/2005/8/layout/cycle2"/>
    <dgm:cxn modelId="{1DC002BE-BBDE-473E-A118-EB6AFA153943}" type="presParOf" srcId="{53E4573D-8F9B-4AB6-B0F4-FD684881F4BA}" destId="{3615DFB5-1D18-408E-9674-80CACD74730E}" srcOrd="2" destOrd="0" presId="urn:microsoft.com/office/officeart/2005/8/layout/cycle2"/>
    <dgm:cxn modelId="{CD02544E-1304-43F1-A0DD-30276C8550AE}" type="presParOf" srcId="{53E4573D-8F9B-4AB6-B0F4-FD684881F4BA}" destId="{D03B18C6-D4E8-4482-8D95-32E007BB7E98}" srcOrd="3" destOrd="0" presId="urn:microsoft.com/office/officeart/2005/8/layout/cycle2"/>
    <dgm:cxn modelId="{0EB1FA99-272A-4354-80D7-59298B0E1604}" type="presParOf" srcId="{D03B18C6-D4E8-4482-8D95-32E007BB7E98}" destId="{EDF505E6-CEA0-4D4C-B903-FAEAD9C0A658}" srcOrd="0" destOrd="0" presId="urn:microsoft.com/office/officeart/2005/8/layout/cycle2"/>
    <dgm:cxn modelId="{CB3B6F89-8EFB-4E46-AFB8-1C49DF7833F3}" type="presParOf" srcId="{53E4573D-8F9B-4AB6-B0F4-FD684881F4BA}" destId="{254526F8-BE69-423A-AC6E-DC086B9F6D3B}" srcOrd="4" destOrd="0" presId="urn:microsoft.com/office/officeart/2005/8/layout/cycle2"/>
    <dgm:cxn modelId="{41EFF4FD-AC76-43F6-B9CD-12917941DCA4}" type="presParOf" srcId="{53E4573D-8F9B-4AB6-B0F4-FD684881F4BA}" destId="{F820D231-CECA-4920-9A1C-01354F6417F2}" srcOrd="5" destOrd="0" presId="urn:microsoft.com/office/officeart/2005/8/layout/cycle2"/>
    <dgm:cxn modelId="{77ED3892-3F7C-46ED-8181-FE0868E33D6F}" type="presParOf" srcId="{F820D231-CECA-4920-9A1C-01354F6417F2}" destId="{385401DA-2B69-43C7-A608-ECCF980B6304}" srcOrd="0" destOrd="0" presId="urn:microsoft.com/office/officeart/2005/8/layout/cycle2"/>
    <dgm:cxn modelId="{C84B3495-2F6A-4501-95F0-70EDDFFB08EA}" type="presParOf" srcId="{53E4573D-8F9B-4AB6-B0F4-FD684881F4BA}" destId="{87B9728F-968B-4ECF-BB49-866E55EEDE3E}" srcOrd="6" destOrd="0" presId="urn:microsoft.com/office/officeart/2005/8/layout/cycle2"/>
    <dgm:cxn modelId="{80756532-F5C8-4CD0-B4AF-38BFEA6982D0}" type="presParOf" srcId="{53E4573D-8F9B-4AB6-B0F4-FD684881F4BA}" destId="{F91FA804-0953-4978-8E1B-78F1437256AC}" srcOrd="7" destOrd="0" presId="urn:microsoft.com/office/officeart/2005/8/layout/cycle2"/>
    <dgm:cxn modelId="{992A4656-5E74-43DB-BB2B-6F3EC6CCEF3F}" type="presParOf" srcId="{F91FA804-0953-4978-8E1B-78F1437256AC}" destId="{5F9D8307-9355-4FE7-8CE7-080E16C14A79}"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182E3D-B69F-4E1E-A82A-0E2D1A29802D}">
      <dsp:nvSpPr>
        <dsp:cNvPr id="0" name=""/>
        <dsp:cNvSpPr/>
      </dsp:nvSpPr>
      <dsp:spPr>
        <a:xfrm>
          <a:off x="2397621" y="1081"/>
          <a:ext cx="1300757" cy="130075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AU" sz="1600" kern="1200" dirty="0" smtClean="0"/>
            <a:t>Input</a:t>
          </a:r>
          <a:endParaRPr lang="en-AU" sz="1600" kern="1200" dirty="0"/>
        </a:p>
      </dsp:txBody>
      <dsp:txXfrm>
        <a:off x="2397621" y="1081"/>
        <a:ext cx="1300757" cy="1300757"/>
      </dsp:txXfrm>
    </dsp:sp>
    <dsp:sp modelId="{7102A4A1-4697-4098-B43C-4D62A16BA355}">
      <dsp:nvSpPr>
        <dsp:cNvPr id="0" name=""/>
        <dsp:cNvSpPr/>
      </dsp:nvSpPr>
      <dsp:spPr>
        <a:xfrm rot="2700000">
          <a:off x="3558679" y="111531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AU" sz="1300" kern="1200"/>
        </a:p>
      </dsp:txBody>
      <dsp:txXfrm rot="2700000">
        <a:off x="3558679" y="1115315"/>
        <a:ext cx="345358" cy="439005"/>
      </dsp:txXfrm>
    </dsp:sp>
    <dsp:sp modelId="{3615DFB5-1D18-408E-9674-80CACD74730E}">
      <dsp:nvSpPr>
        <dsp:cNvPr id="0" name=""/>
        <dsp:cNvSpPr/>
      </dsp:nvSpPr>
      <dsp:spPr>
        <a:xfrm>
          <a:off x="3778160" y="1381621"/>
          <a:ext cx="1300757" cy="130075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AU" sz="1600" kern="1200" dirty="0" smtClean="0"/>
            <a:t>Information processing</a:t>
          </a:r>
          <a:endParaRPr lang="en-AU" sz="1600" kern="1200" dirty="0"/>
        </a:p>
      </dsp:txBody>
      <dsp:txXfrm>
        <a:off x="3778160" y="1381621"/>
        <a:ext cx="1300757" cy="1300757"/>
      </dsp:txXfrm>
    </dsp:sp>
    <dsp:sp modelId="{D03B18C6-D4E8-4482-8D95-32E007BB7E98}">
      <dsp:nvSpPr>
        <dsp:cNvPr id="0" name=""/>
        <dsp:cNvSpPr/>
      </dsp:nvSpPr>
      <dsp:spPr>
        <a:xfrm rot="8100000">
          <a:off x="3572501" y="249585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AU" sz="1300" kern="1200"/>
        </a:p>
      </dsp:txBody>
      <dsp:txXfrm rot="8100000">
        <a:off x="3572501" y="2495855"/>
        <a:ext cx="345358" cy="439005"/>
      </dsp:txXfrm>
    </dsp:sp>
    <dsp:sp modelId="{254526F8-BE69-423A-AC6E-DC086B9F6D3B}">
      <dsp:nvSpPr>
        <dsp:cNvPr id="0" name=""/>
        <dsp:cNvSpPr/>
      </dsp:nvSpPr>
      <dsp:spPr>
        <a:xfrm>
          <a:off x="2397621" y="2762160"/>
          <a:ext cx="1300757" cy="130075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AU" sz="1600" kern="1200" dirty="0" smtClean="0"/>
            <a:t>Output</a:t>
          </a:r>
          <a:endParaRPr lang="en-AU" sz="1600" kern="1200" dirty="0"/>
        </a:p>
      </dsp:txBody>
      <dsp:txXfrm>
        <a:off x="2397621" y="2762160"/>
        <a:ext cx="1300757" cy="1300757"/>
      </dsp:txXfrm>
    </dsp:sp>
    <dsp:sp modelId="{F820D231-CECA-4920-9A1C-01354F6417F2}">
      <dsp:nvSpPr>
        <dsp:cNvPr id="0" name=""/>
        <dsp:cNvSpPr/>
      </dsp:nvSpPr>
      <dsp:spPr>
        <a:xfrm rot="13500000">
          <a:off x="2191962" y="250967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AU" sz="1300" kern="1200"/>
        </a:p>
      </dsp:txBody>
      <dsp:txXfrm rot="13500000">
        <a:off x="2191962" y="2509678"/>
        <a:ext cx="345358" cy="439005"/>
      </dsp:txXfrm>
    </dsp:sp>
    <dsp:sp modelId="{87B9728F-968B-4ECF-BB49-866E55EEDE3E}">
      <dsp:nvSpPr>
        <dsp:cNvPr id="0" name=""/>
        <dsp:cNvSpPr/>
      </dsp:nvSpPr>
      <dsp:spPr>
        <a:xfrm>
          <a:off x="1017081" y="1381621"/>
          <a:ext cx="1300757" cy="130075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AU" sz="1600" kern="1200" dirty="0" smtClean="0"/>
            <a:t>Feedback</a:t>
          </a:r>
          <a:endParaRPr lang="en-AU" sz="1600" kern="1200" dirty="0"/>
        </a:p>
      </dsp:txBody>
      <dsp:txXfrm>
        <a:off x="1017081" y="1381621"/>
        <a:ext cx="1300757" cy="1300757"/>
      </dsp:txXfrm>
    </dsp:sp>
    <dsp:sp modelId="{F91FA804-0953-4978-8E1B-78F1437256AC}">
      <dsp:nvSpPr>
        <dsp:cNvPr id="0" name=""/>
        <dsp:cNvSpPr/>
      </dsp:nvSpPr>
      <dsp:spPr>
        <a:xfrm rot="18900000">
          <a:off x="2178139" y="112913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AU" sz="1300" kern="1200"/>
        </a:p>
      </dsp:txBody>
      <dsp:txXfrm rot="18900000">
        <a:off x="2178139" y="1129138"/>
        <a:ext cx="345358" cy="43900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ABE0AC-E83C-4E7D-A5A5-BF83D7FFD448}" type="datetimeFigureOut">
              <a:rPr lang="en-AU" smtClean="0"/>
              <a:pPr/>
              <a:t>19/07/2011</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0583BE-BF89-47AA-9244-AE5E9A3C6940}"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B13E107-DBF1-4642-ADAA-74EC15C25610}" type="datetimeFigureOut">
              <a:rPr lang="en-US" smtClean="0"/>
              <a:pPr/>
              <a:t>7/19/2011</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BB8E62D-A00C-475A-AD4E-4887E2F6A37B}" type="slidenum">
              <a:rPr lang="en-AU" smtClean="0"/>
              <a:pPr/>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13E107-DBF1-4642-ADAA-74EC15C25610}" type="datetimeFigureOut">
              <a:rPr lang="en-US" smtClean="0"/>
              <a:pPr/>
              <a:t>7/19/2011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B8E62D-A00C-475A-AD4E-4887E2F6A37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13E107-DBF1-4642-ADAA-74EC15C25610}" type="datetimeFigureOut">
              <a:rPr lang="en-US" smtClean="0"/>
              <a:pPr/>
              <a:t>7/19/2011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B8E62D-A00C-475A-AD4E-4887E2F6A37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B13E107-DBF1-4642-ADAA-74EC15C25610}" type="datetimeFigureOut">
              <a:rPr lang="en-US" smtClean="0"/>
              <a:pPr/>
              <a:t>7/19/2011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B8E62D-A00C-475A-AD4E-4887E2F6A37B}" type="slidenum">
              <a:rPr lang="en-AU" smtClean="0"/>
              <a:pPr/>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B13E107-DBF1-4642-ADAA-74EC15C25610}" type="datetimeFigureOut">
              <a:rPr lang="en-US" smtClean="0"/>
              <a:pPr/>
              <a:t>7/19/2011</a:t>
            </a:fld>
            <a:endParaRPr lang="en-AU"/>
          </a:p>
        </p:txBody>
      </p:sp>
      <p:sp>
        <p:nvSpPr>
          <p:cNvPr id="5" name="Footer Placeholder 4"/>
          <p:cNvSpPr>
            <a:spLocks noGrp="1"/>
          </p:cNvSpPr>
          <p:nvPr>
            <p:ph type="ftr" sz="quarter" idx="11"/>
          </p:nvPr>
        </p:nvSpPr>
        <p:spPr>
          <a:xfrm>
            <a:off x="800100" y="6172200"/>
            <a:ext cx="4000500" cy="457200"/>
          </a:xfrm>
        </p:spPr>
        <p:txBody>
          <a:bodyPr/>
          <a:lstStyle/>
          <a:p>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BB8E62D-A00C-475A-AD4E-4887E2F6A37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B13E107-DBF1-4642-ADAA-74EC15C25610}" type="datetimeFigureOut">
              <a:rPr lang="en-US" smtClean="0"/>
              <a:pPr/>
              <a:t>7/19/2011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BB8E62D-A00C-475A-AD4E-4887E2F6A37B}" type="slidenum">
              <a:rPr lang="en-AU" smtClean="0"/>
              <a:pPr/>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B13E107-DBF1-4642-ADAA-74EC15C25610}" type="datetimeFigureOut">
              <a:rPr lang="en-US" smtClean="0"/>
              <a:pPr/>
              <a:t>7/19/2011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BB8E62D-A00C-475A-AD4E-4887E2F6A37B}" type="slidenum">
              <a:rPr lang="en-AU" smtClean="0"/>
              <a:pPr/>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B13E107-DBF1-4642-ADAA-74EC15C25610}" type="datetimeFigureOut">
              <a:rPr lang="en-US" smtClean="0"/>
              <a:pPr/>
              <a:t>7/19/2011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BB8E62D-A00C-475A-AD4E-4887E2F6A37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3E107-DBF1-4642-ADAA-74EC15C25610}" type="datetimeFigureOut">
              <a:rPr lang="en-US" smtClean="0"/>
              <a:pPr/>
              <a:t>7/19/2011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BB8E62D-A00C-475A-AD4E-4887E2F6A37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B13E107-DBF1-4642-ADAA-74EC15C25610}" type="datetimeFigureOut">
              <a:rPr lang="en-US" smtClean="0"/>
              <a:pPr/>
              <a:t>7/19/2011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BB8E62D-A00C-475A-AD4E-4887E2F6A37B}" type="slidenum">
              <a:rPr lang="en-AU" smtClean="0"/>
              <a:pPr/>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B13E107-DBF1-4642-ADAA-74EC15C25610}" type="datetimeFigureOut">
              <a:rPr lang="en-US" smtClean="0"/>
              <a:pPr/>
              <a:t>7/19/2011</a:t>
            </a:fld>
            <a:endParaRPr lang="en-AU"/>
          </a:p>
        </p:txBody>
      </p:sp>
      <p:sp>
        <p:nvSpPr>
          <p:cNvPr id="6" name="Footer Placeholder 5"/>
          <p:cNvSpPr>
            <a:spLocks noGrp="1"/>
          </p:cNvSpPr>
          <p:nvPr>
            <p:ph type="ftr" sz="quarter" idx="11"/>
          </p:nvPr>
        </p:nvSpPr>
        <p:spPr>
          <a:xfrm>
            <a:off x="914400" y="6172200"/>
            <a:ext cx="3886200" cy="457200"/>
          </a:xfrm>
        </p:spPr>
        <p:txBody>
          <a:bodyPr/>
          <a:lstStyle/>
          <a:p>
            <a:endParaRPr lang="en-AU"/>
          </a:p>
        </p:txBody>
      </p:sp>
      <p:sp>
        <p:nvSpPr>
          <p:cNvPr id="7" name="Slide Number Placeholder 6"/>
          <p:cNvSpPr>
            <a:spLocks noGrp="1"/>
          </p:cNvSpPr>
          <p:nvPr>
            <p:ph type="sldNum" sz="quarter" idx="12"/>
          </p:nvPr>
        </p:nvSpPr>
        <p:spPr>
          <a:xfrm>
            <a:off x="146304" y="6208776"/>
            <a:ext cx="457200" cy="457200"/>
          </a:xfrm>
        </p:spPr>
        <p:txBody>
          <a:bodyPr/>
          <a:lstStyle/>
          <a:p>
            <a:fld id="{6BB8E62D-A00C-475A-AD4E-4887E2F6A37B}" type="slidenum">
              <a:rPr lang="en-AU" smtClean="0"/>
              <a:pPr/>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3E107-DBF1-4642-ADAA-74EC15C25610}" type="datetimeFigureOut">
              <a:rPr lang="en-US" smtClean="0"/>
              <a:pPr/>
              <a:t>7/19/2011</a:t>
            </a:fld>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BB8E62D-A00C-475A-AD4E-4887E2F6A37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pPr algn="l"/>
            <a:r>
              <a:rPr lang="en-AU" sz="4800" dirty="0" smtClean="0"/>
              <a:t>*Cognitive</a:t>
            </a:r>
          </a:p>
          <a:p>
            <a:pPr algn="l"/>
            <a:r>
              <a:rPr lang="en-AU" sz="4800" dirty="0" smtClean="0"/>
              <a:t>*Associative</a:t>
            </a:r>
          </a:p>
          <a:p>
            <a:pPr algn="l"/>
            <a:r>
              <a:rPr lang="en-AU" sz="4800" dirty="0" smtClean="0"/>
              <a:t>*Autonomous</a:t>
            </a:r>
            <a:endParaRPr lang="en-AU" sz="4800" dirty="0"/>
          </a:p>
        </p:txBody>
      </p:sp>
      <p:sp>
        <p:nvSpPr>
          <p:cNvPr id="2" name="Title 1"/>
          <p:cNvSpPr>
            <a:spLocks noGrp="1"/>
          </p:cNvSpPr>
          <p:nvPr>
            <p:ph type="ctrTitle"/>
          </p:nvPr>
        </p:nvSpPr>
        <p:spPr/>
        <p:txBody>
          <a:bodyPr/>
          <a:lstStyle/>
          <a:p>
            <a:r>
              <a:rPr lang="en-AU" dirty="0" smtClean="0"/>
              <a:t>Stages of learning</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lstStyle/>
          <a:p>
            <a:r>
              <a:rPr lang="en-AU" u="sng" dirty="0" smtClean="0">
                <a:solidFill>
                  <a:srgbClr val="FF0000"/>
                </a:solidFill>
              </a:rPr>
              <a:t>Reaction time continued</a:t>
            </a:r>
            <a:r>
              <a:rPr lang="en-AU" dirty="0" smtClean="0"/>
              <a:t>.......</a:t>
            </a:r>
          </a:p>
          <a:p>
            <a:pPr>
              <a:buNone/>
            </a:pPr>
            <a:endParaRPr lang="en-AU" dirty="0" smtClean="0"/>
          </a:p>
          <a:p>
            <a:r>
              <a:rPr lang="en-AU" dirty="0" smtClean="0"/>
              <a:t>The total time to complete the movement is called </a:t>
            </a:r>
            <a:r>
              <a:rPr lang="en-AU" i="1" u="sng" dirty="0" smtClean="0">
                <a:solidFill>
                  <a:srgbClr val="FF0000"/>
                </a:solidFill>
              </a:rPr>
              <a:t>movement time</a:t>
            </a:r>
            <a:r>
              <a:rPr lang="en-AU" dirty="0" smtClean="0"/>
              <a:t>.</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285750"/>
            <a:ext cx="8229600" cy="5840413"/>
          </a:xfrm>
        </p:spPr>
        <p:txBody>
          <a:bodyPr/>
          <a:lstStyle/>
          <a:p>
            <a:r>
              <a:rPr lang="en-AU" u="sng" dirty="0" smtClean="0">
                <a:solidFill>
                  <a:srgbClr val="FF0000"/>
                </a:solidFill>
              </a:rPr>
              <a:t>Reaction time continued</a:t>
            </a:r>
            <a:r>
              <a:rPr lang="en-AU" dirty="0" smtClean="0"/>
              <a:t>.......</a:t>
            </a:r>
          </a:p>
          <a:p>
            <a:pPr>
              <a:buNone/>
            </a:pPr>
            <a:endParaRPr lang="en-AU" dirty="0" smtClean="0"/>
          </a:p>
          <a:p>
            <a:r>
              <a:rPr lang="en-AU" dirty="0" smtClean="0"/>
              <a:t>Together </a:t>
            </a:r>
            <a:r>
              <a:rPr lang="en-AU" i="1" u="sng" dirty="0" smtClean="0">
                <a:solidFill>
                  <a:srgbClr val="FF0000"/>
                </a:solidFill>
              </a:rPr>
              <a:t>reaction time </a:t>
            </a:r>
            <a:r>
              <a:rPr lang="en-AU" dirty="0" smtClean="0"/>
              <a:t>and </a:t>
            </a:r>
            <a:r>
              <a:rPr lang="en-AU" i="1" u="sng" dirty="0" smtClean="0">
                <a:solidFill>
                  <a:srgbClr val="FF0000"/>
                </a:solidFill>
              </a:rPr>
              <a:t>movement time</a:t>
            </a:r>
            <a:r>
              <a:rPr lang="en-AU" dirty="0" smtClean="0"/>
              <a:t> = </a:t>
            </a:r>
          </a:p>
          <a:p>
            <a:pPr>
              <a:buNone/>
            </a:pPr>
            <a:r>
              <a:rPr lang="en-AU" dirty="0" smtClean="0"/>
              <a:t>				</a:t>
            </a:r>
            <a:r>
              <a:rPr lang="en-AU" b="1" u="sng" dirty="0" smtClean="0">
                <a:solidFill>
                  <a:srgbClr val="00B050"/>
                </a:solidFill>
              </a:rPr>
              <a:t>RESPONSE TIME</a:t>
            </a:r>
          </a:p>
          <a:p>
            <a:pPr>
              <a:buNone/>
            </a:pPr>
            <a:endParaRPr lang="en-AU" b="1" u="sng" dirty="0" smtClean="0">
              <a:solidFill>
                <a:srgbClr val="00B05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Types of reaction time</a:t>
            </a:r>
            <a:endParaRPr lang="en-AU" dirty="0"/>
          </a:p>
        </p:txBody>
      </p:sp>
      <p:sp>
        <p:nvSpPr>
          <p:cNvPr id="3" name="Content Placeholder 2"/>
          <p:cNvSpPr>
            <a:spLocks noGrp="1"/>
          </p:cNvSpPr>
          <p:nvPr>
            <p:ph idx="1"/>
          </p:nvPr>
        </p:nvSpPr>
        <p:spPr/>
        <p:txBody>
          <a:bodyPr>
            <a:normAutofit/>
          </a:bodyPr>
          <a:lstStyle/>
          <a:p>
            <a:r>
              <a:rPr lang="en-AU" sz="6000" b="1" dirty="0" smtClean="0">
                <a:solidFill>
                  <a:schemeClr val="accent3"/>
                </a:solidFill>
              </a:rPr>
              <a:t>Simple</a:t>
            </a:r>
          </a:p>
          <a:p>
            <a:r>
              <a:rPr lang="en-AU" sz="6000" b="1" dirty="0" smtClean="0">
                <a:solidFill>
                  <a:schemeClr val="accent3"/>
                </a:solidFill>
              </a:rPr>
              <a:t>Choice</a:t>
            </a:r>
            <a:endParaRPr lang="en-AU" sz="6000" b="1" dirty="0">
              <a:solidFill>
                <a:schemeClr val="accent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solidFill>
                  <a:schemeClr val="accent1">
                    <a:lumMod val="75000"/>
                  </a:schemeClr>
                </a:solidFill>
              </a:rPr>
              <a:t>Simple reaction time</a:t>
            </a:r>
            <a:endParaRPr lang="en-AU" b="1" u="sng" dirty="0">
              <a:solidFill>
                <a:schemeClr val="accent1">
                  <a:lumMod val="75000"/>
                </a:schemeClr>
              </a:solidFill>
            </a:endParaRPr>
          </a:p>
        </p:txBody>
      </p:sp>
      <p:sp>
        <p:nvSpPr>
          <p:cNvPr id="3" name="Content Placeholder 2"/>
          <p:cNvSpPr>
            <a:spLocks noGrp="1"/>
          </p:cNvSpPr>
          <p:nvPr>
            <p:ph idx="1"/>
          </p:nvPr>
        </p:nvSpPr>
        <p:spPr/>
        <p:txBody>
          <a:bodyPr/>
          <a:lstStyle/>
          <a:p>
            <a:r>
              <a:rPr lang="en-AU" dirty="0" smtClean="0"/>
              <a:t>There is only ONE response to the Stimulus provided.</a:t>
            </a:r>
          </a:p>
          <a:p>
            <a:r>
              <a:rPr lang="en-AU" dirty="0" smtClean="0"/>
              <a:t>Simple reaction time is quicker:</a:t>
            </a:r>
          </a:p>
          <a:p>
            <a:pPr>
              <a:buNone/>
            </a:pPr>
            <a:r>
              <a:rPr lang="en-AU" b="1" u="sng" dirty="0" smtClean="0">
                <a:solidFill>
                  <a:schemeClr val="accent2"/>
                </a:solidFill>
              </a:rPr>
              <a:t>Examples:</a:t>
            </a:r>
          </a:p>
          <a:p>
            <a:pPr>
              <a:buFont typeface="Arial" charset="0"/>
              <a:buChar char="•"/>
            </a:pPr>
            <a:r>
              <a:rPr lang="en-AU" dirty="0" smtClean="0"/>
              <a:t>For example when the gun goes off in a 100m race, the runner must run (ONE response)</a:t>
            </a:r>
          </a:p>
          <a:p>
            <a:pPr>
              <a:buFont typeface="Arial" charset="0"/>
              <a:buChar char="•"/>
            </a:pPr>
            <a:r>
              <a:rPr lang="en-AU" dirty="0" smtClean="0"/>
              <a:t>Pushing a button when the light comes on</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solidFill>
                  <a:schemeClr val="accent1">
                    <a:lumMod val="75000"/>
                  </a:schemeClr>
                </a:solidFill>
              </a:rPr>
              <a:t>Choice reaction time</a:t>
            </a:r>
            <a:endParaRPr lang="en-AU" b="1" u="sng"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AU" dirty="0" smtClean="0"/>
              <a:t>Slower</a:t>
            </a:r>
          </a:p>
          <a:p>
            <a:r>
              <a:rPr lang="en-AU" dirty="0" smtClean="0"/>
              <a:t>There are several stimuli, with several appropriate responses.</a:t>
            </a:r>
          </a:p>
          <a:p>
            <a:r>
              <a:rPr lang="en-AU" dirty="0" smtClean="0"/>
              <a:t>More information needs to be processed before selecting an appropriate motor program (single channel hypothesis is a contributor to info processing speed)</a:t>
            </a:r>
          </a:p>
          <a:p>
            <a:r>
              <a:rPr lang="en-AU" dirty="0" smtClean="0"/>
              <a:t>Hicks Law “ The more choices a performer has, the more information to process, the longer the reaction time </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Factors affecting reaction time:</a:t>
            </a:r>
            <a:endParaRPr lang="en-AU" dirty="0"/>
          </a:p>
        </p:txBody>
      </p:sp>
      <p:sp>
        <p:nvSpPr>
          <p:cNvPr id="3" name="Content Placeholder 2"/>
          <p:cNvSpPr>
            <a:spLocks noGrp="1"/>
          </p:cNvSpPr>
          <p:nvPr>
            <p:ph idx="1"/>
          </p:nvPr>
        </p:nvSpPr>
        <p:spPr/>
        <p:txBody>
          <a:bodyPr>
            <a:normAutofit/>
          </a:bodyPr>
          <a:lstStyle/>
          <a:p>
            <a:r>
              <a:rPr lang="en-AU" dirty="0" smtClean="0"/>
              <a:t>Age</a:t>
            </a:r>
          </a:p>
          <a:p>
            <a:r>
              <a:rPr lang="en-AU" dirty="0" smtClean="0"/>
              <a:t>Gender</a:t>
            </a:r>
          </a:p>
          <a:p>
            <a:r>
              <a:rPr lang="en-AU" dirty="0" smtClean="0"/>
              <a:t>Intensity of stimulus or cue</a:t>
            </a:r>
          </a:p>
          <a:p>
            <a:r>
              <a:rPr lang="en-AU" dirty="0" smtClean="0"/>
              <a:t>Number of choices</a:t>
            </a:r>
          </a:p>
          <a:p>
            <a:r>
              <a:rPr lang="en-AU" dirty="0" smtClean="0"/>
              <a:t>Warning signals</a:t>
            </a:r>
          </a:p>
          <a:p>
            <a:r>
              <a:rPr lang="en-AU" dirty="0" smtClean="0"/>
              <a:t>Probability of signal occurring</a:t>
            </a:r>
          </a:p>
          <a:p>
            <a:r>
              <a:rPr lang="en-AU" dirty="0" smtClean="0"/>
              <a:t>Psychological refractory period</a:t>
            </a:r>
          </a:p>
          <a:p>
            <a:r>
              <a:rPr lang="en-AU" dirty="0" smtClean="0"/>
              <a:t>Stimulus- response compatibility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Anticipation</a:t>
            </a:r>
            <a:endParaRPr lang="en-AU" dirty="0"/>
          </a:p>
        </p:txBody>
      </p:sp>
      <p:sp>
        <p:nvSpPr>
          <p:cNvPr id="3" name="Content Placeholder 2"/>
          <p:cNvSpPr>
            <a:spLocks noGrp="1"/>
          </p:cNvSpPr>
          <p:nvPr>
            <p:ph sz="quarter" idx="1"/>
          </p:nvPr>
        </p:nvSpPr>
        <p:spPr/>
        <p:txBody>
          <a:bodyPr/>
          <a:lstStyle/>
          <a:p>
            <a:r>
              <a:rPr lang="en-AU" dirty="0" smtClean="0"/>
              <a:t>The ability to predict a likely event occurring-this allows the athlete to optimise movement preparation and reduce___________________?</a:t>
            </a:r>
          </a:p>
          <a:p>
            <a:endParaRPr lang="en-AU" dirty="0" smtClean="0"/>
          </a:p>
          <a:p>
            <a:r>
              <a:rPr lang="en-AU" dirty="0" smtClean="0"/>
              <a:t>Anticipation can be disadvantageous too. In sports opponents will fake some patterns of play and the anticipation of the other player may make them respond. In this situation the athlete has two stimuli to respond to. It will take the athlete a longer time to respond to the genuine stimuli – This is called the </a:t>
            </a:r>
            <a:r>
              <a:rPr lang="en-AU" dirty="0" smtClean="0">
                <a:solidFill>
                  <a:srgbClr val="FF0000"/>
                </a:solidFill>
              </a:rPr>
              <a:t>psychological refractory period.</a:t>
            </a:r>
          </a:p>
          <a:p>
            <a:endParaRPr lang="en-AU" dirty="0" smtClean="0"/>
          </a:p>
          <a:p>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FACTORS AFFECTING SKILL LEARNING</a:t>
            </a:r>
            <a:endParaRPr lang="en-AU" dirty="0"/>
          </a:p>
        </p:txBody>
      </p:sp>
      <p:sp>
        <p:nvSpPr>
          <p:cNvPr id="3" name="Content Placeholder 2"/>
          <p:cNvSpPr>
            <a:spLocks noGrp="1"/>
          </p:cNvSpPr>
          <p:nvPr>
            <p:ph sz="quarter" idx="1"/>
          </p:nvPr>
        </p:nvSpPr>
        <p:spPr/>
        <p:txBody>
          <a:bodyPr/>
          <a:lstStyle/>
          <a:p>
            <a:r>
              <a:rPr lang="en-AU" dirty="0" smtClean="0"/>
              <a:t>PHYSICAL MATURATION</a:t>
            </a:r>
          </a:p>
          <a:p>
            <a:r>
              <a:rPr lang="en-AU" dirty="0" smtClean="0"/>
              <a:t>PHYSICAL FITNESS CAPABILITY</a:t>
            </a:r>
          </a:p>
          <a:p>
            <a:r>
              <a:rPr lang="en-AU" dirty="0" smtClean="0"/>
              <a:t>ATTENTION AND MOTIVATION</a:t>
            </a:r>
          </a:p>
          <a:p>
            <a:r>
              <a:rPr lang="en-AU" dirty="0" smtClean="0"/>
              <a:t>FEEDBACK (KNOWLEDGE OF RESULTS AND KNOWLEDGE OF PERFORMANCE</a:t>
            </a:r>
          </a:p>
          <a:p>
            <a:r>
              <a:rPr lang="en-AU" dirty="0" smtClean="0"/>
              <a:t>MEMORY</a:t>
            </a:r>
          </a:p>
          <a:p>
            <a:r>
              <a:rPr lang="en-AU" dirty="0" smtClean="0"/>
              <a:t>AMOUNT AND TYPE OF PRACTICE</a:t>
            </a:r>
          </a:p>
          <a:p>
            <a:r>
              <a:rPr lang="en-AU" dirty="0" smtClean="0"/>
              <a:t>PERCEPTUAL ABILITY</a:t>
            </a: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AU" u="sng" dirty="0" smtClean="0"/>
              <a:t>MECHANISMS INVOLVED IN LEARNING A PHYSICAL SKILL</a:t>
            </a:r>
            <a:endParaRPr lang="en-AU" u="sng" dirty="0"/>
          </a:p>
        </p:txBody>
      </p:sp>
      <p:sp>
        <p:nvSpPr>
          <p:cNvPr id="5" name="Content Placeholder 4"/>
          <p:cNvSpPr>
            <a:spLocks noGrp="1"/>
          </p:cNvSpPr>
          <p:nvPr>
            <p:ph sz="quarter" idx="1"/>
          </p:nvPr>
        </p:nvSpPr>
        <p:spPr/>
        <p:txBody>
          <a:bodyPr/>
          <a:lstStyle/>
          <a:p>
            <a:endParaRPr lang="en-AU" dirty="0" smtClean="0"/>
          </a:p>
          <a:p>
            <a:endParaRPr lang="en-AU" dirty="0" smtClean="0"/>
          </a:p>
          <a:p>
            <a:endParaRPr lang="en-AU" dirty="0" smtClean="0"/>
          </a:p>
          <a:p>
            <a:r>
              <a:rPr lang="en-AU" dirty="0" smtClean="0"/>
              <a:t>Regardless of which stage of learning and athlete is in, there are four recognised mechanisms involved in processing and learning a physical skill.</a:t>
            </a:r>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428728" y="18573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357158" y="142852"/>
            <a:ext cx="8429684" cy="1323439"/>
          </a:xfrm>
          <a:prstGeom prst="rect">
            <a:avLst/>
          </a:prstGeom>
        </p:spPr>
        <p:txBody>
          <a:bodyPr wrap="square">
            <a:spAutoFit/>
          </a:bodyPr>
          <a:lstStyle/>
          <a:p>
            <a:pPr algn="ctr"/>
            <a:r>
              <a:rPr lang="en-AU" sz="4000" u="sng" dirty="0" smtClean="0"/>
              <a:t>MECHANISMS INVOLVED IN LEARNING A PHYSICAL SKILL</a:t>
            </a:r>
            <a:endParaRPr lang="en-AU"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COGNITIVE “what to do stage”</a:t>
            </a:r>
            <a:endParaRPr lang="en-AU" dirty="0"/>
          </a:p>
        </p:txBody>
      </p:sp>
      <p:sp>
        <p:nvSpPr>
          <p:cNvPr id="3" name="Content Placeholder 2"/>
          <p:cNvSpPr>
            <a:spLocks noGrp="1"/>
          </p:cNvSpPr>
          <p:nvPr>
            <p:ph sz="quarter" idx="1"/>
          </p:nvPr>
        </p:nvSpPr>
        <p:spPr/>
        <p:txBody>
          <a:bodyPr/>
          <a:lstStyle/>
          <a:p>
            <a:r>
              <a:rPr lang="en-AU" dirty="0" smtClean="0"/>
              <a:t>Involves the novice performer</a:t>
            </a:r>
          </a:p>
          <a:p>
            <a:r>
              <a:rPr lang="en-AU" dirty="0" smtClean="0"/>
              <a:t>Makes many errors</a:t>
            </a:r>
          </a:p>
          <a:p>
            <a:r>
              <a:rPr lang="en-AU" dirty="0" smtClean="0"/>
              <a:t>Varied performance</a:t>
            </a:r>
          </a:p>
          <a:p>
            <a:r>
              <a:rPr lang="en-AU" dirty="0" smtClean="0"/>
              <a:t>Feedback is important during this stage</a:t>
            </a:r>
          </a:p>
          <a:p>
            <a:r>
              <a:rPr lang="en-AU" dirty="0" smtClean="0"/>
              <a:t>Simple instructions</a:t>
            </a:r>
          </a:p>
          <a:p>
            <a:r>
              <a:rPr lang="en-AU" dirty="0" smtClean="0"/>
              <a:t>This stage is generally short in nature and improvement is usually rapid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4071934" y="2500306"/>
            <a:ext cx="3143272" cy="57150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Oval 21"/>
          <p:cNvSpPr/>
          <p:nvPr/>
        </p:nvSpPr>
        <p:spPr>
          <a:xfrm>
            <a:off x="4000496" y="1928802"/>
            <a:ext cx="3000396" cy="428628"/>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Oval 20"/>
          <p:cNvSpPr/>
          <p:nvPr/>
        </p:nvSpPr>
        <p:spPr>
          <a:xfrm>
            <a:off x="4071934" y="1428736"/>
            <a:ext cx="3000396" cy="428628"/>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Oval 19"/>
          <p:cNvSpPr/>
          <p:nvPr/>
        </p:nvSpPr>
        <p:spPr>
          <a:xfrm>
            <a:off x="4143372" y="1000108"/>
            <a:ext cx="3000396" cy="428628"/>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Oval 18"/>
          <p:cNvSpPr/>
          <p:nvPr/>
        </p:nvSpPr>
        <p:spPr>
          <a:xfrm>
            <a:off x="4286248" y="500042"/>
            <a:ext cx="3000396" cy="428628"/>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4286248" y="571480"/>
            <a:ext cx="3000396" cy="369332"/>
          </a:xfrm>
          <a:prstGeom prst="rect">
            <a:avLst/>
          </a:prstGeom>
          <a:noFill/>
        </p:spPr>
        <p:txBody>
          <a:bodyPr wrap="square" rtlCol="0">
            <a:spAutoFit/>
          </a:bodyPr>
          <a:lstStyle/>
          <a:p>
            <a:r>
              <a:rPr lang="en-AU" dirty="0" smtClean="0"/>
              <a:t>“The ball is coming to my right”</a:t>
            </a:r>
            <a:endParaRPr lang="en-AU" dirty="0"/>
          </a:p>
        </p:txBody>
      </p:sp>
      <p:sp>
        <p:nvSpPr>
          <p:cNvPr id="6" name="TextBox 5"/>
          <p:cNvSpPr txBox="1"/>
          <p:nvPr/>
        </p:nvSpPr>
        <p:spPr>
          <a:xfrm>
            <a:off x="4214810" y="1000108"/>
            <a:ext cx="3000396" cy="369332"/>
          </a:xfrm>
          <a:prstGeom prst="rect">
            <a:avLst/>
          </a:prstGeom>
          <a:noFill/>
        </p:spPr>
        <p:txBody>
          <a:bodyPr wrap="square" rtlCol="0">
            <a:spAutoFit/>
          </a:bodyPr>
          <a:lstStyle/>
          <a:p>
            <a:r>
              <a:rPr lang="en-AU" dirty="0" smtClean="0"/>
              <a:t>“The noise it made was loud”</a:t>
            </a:r>
            <a:endParaRPr lang="en-AU" dirty="0"/>
          </a:p>
        </p:txBody>
      </p:sp>
      <p:sp>
        <p:nvSpPr>
          <p:cNvPr id="7" name="TextBox 6"/>
          <p:cNvSpPr txBox="1"/>
          <p:nvPr/>
        </p:nvSpPr>
        <p:spPr>
          <a:xfrm>
            <a:off x="4143372" y="1428736"/>
            <a:ext cx="3000396" cy="369332"/>
          </a:xfrm>
          <a:prstGeom prst="rect">
            <a:avLst/>
          </a:prstGeom>
          <a:noFill/>
        </p:spPr>
        <p:txBody>
          <a:bodyPr wrap="square" rtlCol="0">
            <a:spAutoFit/>
          </a:bodyPr>
          <a:lstStyle/>
          <a:p>
            <a:r>
              <a:rPr lang="en-AU" dirty="0" smtClean="0"/>
              <a:t>“The ball is travelling fast”</a:t>
            </a:r>
            <a:endParaRPr lang="en-AU" dirty="0"/>
          </a:p>
        </p:txBody>
      </p:sp>
      <p:sp>
        <p:nvSpPr>
          <p:cNvPr id="8" name="TextBox 7"/>
          <p:cNvSpPr txBox="1"/>
          <p:nvPr/>
        </p:nvSpPr>
        <p:spPr>
          <a:xfrm>
            <a:off x="4214810" y="1928802"/>
            <a:ext cx="3000396" cy="369332"/>
          </a:xfrm>
          <a:prstGeom prst="rect">
            <a:avLst/>
          </a:prstGeom>
          <a:noFill/>
        </p:spPr>
        <p:txBody>
          <a:bodyPr wrap="square" rtlCol="0">
            <a:spAutoFit/>
          </a:bodyPr>
          <a:lstStyle/>
          <a:p>
            <a:r>
              <a:rPr lang="en-AU" dirty="0" smtClean="0"/>
              <a:t>“I can hear it, it’s close”</a:t>
            </a:r>
            <a:endParaRPr lang="en-AU" dirty="0"/>
          </a:p>
        </p:txBody>
      </p:sp>
      <p:sp>
        <p:nvSpPr>
          <p:cNvPr id="9" name="TextBox 8"/>
          <p:cNvSpPr txBox="1"/>
          <p:nvPr/>
        </p:nvSpPr>
        <p:spPr>
          <a:xfrm>
            <a:off x="4286248" y="2500306"/>
            <a:ext cx="3000396" cy="646331"/>
          </a:xfrm>
          <a:prstGeom prst="rect">
            <a:avLst/>
          </a:prstGeom>
          <a:noFill/>
        </p:spPr>
        <p:txBody>
          <a:bodyPr wrap="square" rtlCol="0">
            <a:spAutoFit/>
          </a:bodyPr>
          <a:lstStyle/>
          <a:p>
            <a:r>
              <a:rPr lang="en-AU" dirty="0" smtClean="0"/>
              <a:t>“My body is balanced and ready to move” </a:t>
            </a:r>
            <a:endParaRPr lang="en-AU" dirty="0"/>
          </a:p>
        </p:txBody>
      </p:sp>
      <p:pic>
        <p:nvPicPr>
          <p:cNvPr id="1028" name="Picture 4" descr="C:\Documents and Settings\Teacher\Local Settings\Temporary Internet Files\Content.IE5\YG1HATL7\MPj04306140000[1].jpg"/>
          <p:cNvPicPr>
            <a:picLocks noChangeAspect="1" noChangeArrowheads="1"/>
          </p:cNvPicPr>
          <p:nvPr/>
        </p:nvPicPr>
        <p:blipFill>
          <a:blip r:embed="rId2" cstate="print"/>
          <a:srcRect/>
          <a:stretch>
            <a:fillRect/>
          </a:stretch>
        </p:blipFill>
        <p:spPr bwMode="auto">
          <a:xfrm>
            <a:off x="642910" y="428604"/>
            <a:ext cx="3083554" cy="4643470"/>
          </a:xfrm>
          <a:prstGeom prst="rect">
            <a:avLst/>
          </a:prstGeom>
          <a:noFill/>
        </p:spPr>
      </p:pic>
      <p:sp>
        <p:nvSpPr>
          <p:cNvPr id="11" name="Oval 10"/>
          <p:cNvSpPr/>
          <p:nvPr/>
        </p:nvSpPr>
        <p:spPr>
          <a:xfrm>
            <a:off x="1500166" y="2214554"/>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Oval 11"/>
          <p:cNvSpPr/>
          <p:nvPr/>
        </p:nvSpPr>
        <p:spPr>
          <a:xfrm>
            <a:off x="1357290" y="2357430"/>
            <a:ext cx="71438" cy="142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Oval 12"/>
          <p:cNvSpPr/>
          <p:nvPr/>
        </p:nvSpPr>
        <p:spPr>
          <a:xfrm>
            <a:off x="1785918" y="2071678"/>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Oval 13"/>
          <p:cNvSpPr/>
          <p:nvPr/>
        </p:nvSpPr>
        <p:spPr>
          <a:xfrm>
            <a:off x="2071670" y="1928802"/>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Oval 14"/>
          <p:cNvSpPr/>
          <p:nvPr/>
        </p:nvSpPr>
        <p:spPr>
          <a:xfrm>
            <a:off x="2428860" y="1857364"/>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Oval 15"/>
          <p:cNvSpPr/>
          <p:nvPr/>
        </p:nvSpPr>
        <p:spPr>
          <a:xfrm>
            <a:off x="3000364" y="1571612"/>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Oval 16"/>
          <p:cNvSpPr/>
          <p:nvPr/>
        </p:nvSpPr>
        <p:spPr>
          <a:xfrm>
            <a:off x="3500430" y="1285860"/>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Oval 17"/>
          <p:cNvSpPr/>
          <p:nvPr/>
        </p:nvSpPr>
        <p:spPr>
          <a:xfrm>
            <a:off x="3786182" y="928670"/>
            <a:ext cx="214314"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29" name="Picture 5" descr="C:\Documents and Settings\Teacher\Local Settings\Temporary Internet Files\Content.IE5\YG1HATL7\MPj04387270000[1].jpg"/>
          <p:cNvPicPr>
            <a:picLocks noChangeAspect="1" noChangeArrowheads="1"/>
          </p:cNvPicPr>
          <p:nvPr/>
        </p:nvPicPr>
        <p:blipFill>
          <a:blip r:embed="rId3" cstate="print"/>
          <a:srcRect/>
          <a:stretch>
            <a:fillRect/>
          </a:stretch>
        </p:blipFill>
        <p:spPr bwMode="auto">
          <a:xfrm>
            <a:off x="7286644" y="2571744"/>
            <a:ext cx="1643074" cy="3750503"/>
          </a:xfrm>
          <a:prstGeom prst="rect">
            <a:avLst/>
          </a:prstGeom>
          <a:noFill/>
        </p:spPr>
      </p:pic>
      <p:sp>
        <p:nvSpPr>
          <p:cNvPr id="28" name="TextBox 27"/>
          <p:cNvSpPr txBox="1"/>
          <p:nvPr/>
        </p:nvSpPr>
        <p:spPr>
          <a:xfrm>
            <a:off x="0" y="214290"/>
            <a:ext cx="3143272" cy="1323439"/>
          </a:xfrm>
          <a:prstGeom prst="rect">
            <a:avLst/>
          </a:prstGeom>
          <a:noFill/>
        </p:spPr>
        <p:txBody>
          <a:bodyPr wrap="square" rtlCol="0">
            <a:spAutoFit/>
          </a:bodyPr>
          <a:lstStyle/>
          <a:p>
            <a:r>
              <a:rPr lang="en-AU" sz="8000" dirty="0" smtClean="0"/>
              <a:t>INPUT</a:t>
            </a:r>
            <a:endParaRPr lang="en-AU" sz="8000" dirty="0"/>
          </a:p>
        </p:txBody>
      </p:sp>
      <p:sp>
        <p:nvSpPr>
          <p:cNvPr id="32" name="Down Arrow 31"/>
          <p:cNvSpPr/>
          <p:nvPr/>
        </p:nvSpPr>
        <p:spPr>
          <a:xfrm>
            <a:off x="4929190" y="3429000"/>
            <a:ext cx="1643074" cy="30003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57826"/>
            <a:ext cx="7772400" cy="1143000"/>
          </a:xfrm>
        </p:spPr>
        <p:txBody>
          <a:bodyPr/>
          <a:lstStyle/>
          <a:p>
            <a:r>
              <a:rPr lang="en-AU" b="1" dirty="0" smtClean="0"/>
              <a:t>INFORMATION PROCESSING</a:t>
            </a:r>
            <a:endParaRPr lang="en-AU" b="1" dirty="0"/>
          </a:p>
        </p:txBody>
      </p:sp>
      <p:pic>
        <p:nvPicPr>
          <p:cNvPr id="3" name="Picture 6" descr="C:\Documents and Settings\Teacher\Local Settings\Temporary Internet Files\Content.IE5\ZIVXSCJD\MCj02296850000[1].wmf"/>
          <p:cNvPicPr>
            <a:picLocks noChangeAspect="1" noChangeArrowheads="1"/>
          </p:cNvPicPr>
          <p:nvPr/>
        </p:nvPicPr>
        <p:blipFill>
          <a:blip r:embed="rId2" cstate="print"/>
          <a:srcRect/>
          <a:stretch>
            <a:fillRect/>
          </a:stretch>
        </p:blipFill>
        <p:spPr bwMode="auto">
          <a:xfrm>
            <a:off x="1285852" y="1357298"/>
            <a:ext cx="3857652" cy="3786214"/>
          </a:xfrm>
          <a:prstGeom prst="rect">
            <a:avLst/>
          </a:prstGeom>
          <a:noFill/>
        </p:spPr>
      </p:pic>
      <p:sp>
        <p:nvSpPr>
          <p:cNvPr id="4" name="TextBox 3"/>
          <p:cNvSpPr txBox="1"/>
          <p:nvPr/>
        </p:nvSpPr>
        <p:spPr>
          <a:xfrm>
            <a:off x="5429256" y="2000240"/>
            <a:ext cx="3357586" cy="2062103"/>
          </a:xfrm>
          <a:prstGeom prst="rect">
            <a:avLst/>
          </a:prstGeom>
          <a:noFill/>
        </p:spPr>
        <p:txBody>
          <a:bodyPr wrap="square" rtlCol="0">
            <a:spAutoFit/>
          </a:bodyPr>
          <a:lstStyle/>
          <a:p>
            <a:r>
              <a:rPr lang="en-AU" sz="3200" dirty="0" smtClean="0"/>
              <a:t>I will organise this information and send signals to appropriate places</a:t>
            </a:r>
            <a:endParaRPr lang="en-AU" sz="3200" dirty="0"/>
          </a:p>
        </p:txBody>
      </p:sp>
      <p:sp>
        <p:nvSpPr>
          <p:cNvPr id="5" name="Down Arrow 4"/>
          <p:cNvSpPr/>
          <p:nvPr/>
        </p:nvSpPr>
        <p:spPr>
          <a:xfrm>
            <a:off x="2714612" y="285728"/>
            <a:ext cx="92869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Down Arrow 5"/>
          <p:cNvSpPr/>
          <p:nvPr/>
        </p:nvSpPr>
        <p:spPr>
          <a:xfrm>
            <a:off x="6715140" y="4071942"/>
            <a:ext cx="1357322" cy="2571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7158" y="500042"/>
            <a:ext cx="4643470" cy="1107996"/>
          </a:xfrm>
          <a:prstGeom prst="rect">
            <a:avLst/>
          </a:prstGeom>
          <a:noFill/>
        </p:spPr>
        <p:txBody>
          <a:bodyPr wrap="square" rtlCol="0">
            <a:spAutoFit/>
          </a:bodyPr>
          <a:lstStyle/>
          <a:p>
            <a:r>
              <a:rPr lang="en-AU" sz="6600" dirty="0" smtClean="0"/>
              <a:t>OUTPUT</a:t>
            </a:r>
            <a:endParaRPr lang="en-AU" sz="6600" dirty="0"/>
          </a:p>
        </p:txBody>
      </p:sp>
      <p:pic>
        <p:nvPicPr>
          <p:cNvPr id="2051" name="Picture 3" descr="C:\Documents and Settings\Teacher\Local Settings\Temporary Internet Files\Content.IE5\A93U9CMC\MCBD07821_0000[1].wmf"/>
          <p:cNvPicPr>
            <a:picLocks noChangeAspect="1" noChangeArrowheads="1"/>
          </p:cNvPicPr>
          <p:nvPr/>
        </p:nvPicPr>
        <p:blipFill>
          <a:blip r:embed="rId2" cstate="print"/>
          <a:srcRect/>
          <a:stretch>
            <a:fillRect/>
          </a:stretch>
        </p:blipFill>
        <p:spPr bwMode="auto">
          <a:xfrm>
            <a:off x="214282" y="2428868"/>
            <a:ext cx="3786214" cy="3071228"/>
          </a:xfrm>
          <a:prstGeom prst="rect">
            <a:avLst/>
          </a:prstGeom>
          <a:noFill/>
        </p:spPr>
      </p:pic>
      <p:sp>
        <p:nvSpPr>
          <p:cNvPr id="8" name="TextBox 7"/>
          <p:cNvSpPr txBox="1"/>
          <p:nvPr/>
        </p:nvSpPr>
        <p:spPr>
          <a:xfrm>
            <a:off x="4857752" y="2428868"/>
            <a:ext cx="3071834" cy="3416320"/>
          </a:xfrm>
          <a:prstGeom prst="rect">
            <a:avLst/>
          </a:prstGeom>
          <a:noFill/>
        </p:spPr>
        <p:txBody>
          <a:bodyPr wrap="square" rtlCol="0">
            <a:spAutoFit/>
          </a:bodyPr>
          <a:lstStyle/>
          <a:p>
            <a:r>
              <a:rPr lang="en-AU" sz="5400" dirty="0" smtClean="0"/>
              <a:t>Muscles perform the movement</a:t>
            </a:r>
            <a:endParaRPr lang="en-AU" sz="5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FEEDBACK</a:t>
            </a:r>
            <a:endParaRPr lang="en-AU" dirty="0"/>
          </a:p>
        </p:txBody>
      </p:sp>
      <p:sp>
        <p:nvSpPr>
          <p:cNvPr id="3" name="TextBox 2"/>
          <p:cNvSpPr txBox="1"/>
          <p:nvPr/>
        </p:nvSpPr>
        <p:spPr>
          <a:xfrm>
            <a:off x="1428728" y="2285992"/>
            <a:ext cx="2714644" cy="3170099"/>
          </a:xfrm>
          <a:prstGeom prst="rect">
            <a:avLst/>
          </a:prstGeom>
          <a:noFill/>
        </p:spPr>
        <p:txBody>
          <a:bodyPr wrap="square" rtlCol="0">
            <a:spAutoFit/>
          </a:bodyPr>
          <a:lstStyle/>
          <a:p>
            <a:r>
              <a:rPr lang="en-AU" sz="4000" dirty="0" smtClean="0"/>
              <a:t>INTERNAL</a:t>
            </a:r>
          </a:p>
          <a:p>
            <a:r>
              <a:rPr lang="en-AU" sz="4000" dirty="0" smtClean="0"/>
              <a:t>Evaluates information from muscles and joints</a:t>
            </a:r>
            <a:endParaRPr lang="en-AU" sz="4000" dirty="0"/>
          </a:p>
        </p:txBody>
      </p:sp>
      <p:sp>
        <p:nvSpPr>
          <p:cNvPr id="4" name="TextBox 3"/>
          <p:cNvSpPr txBox="1"/>
          <p:nvPr/>
        </p:nvSpPr>
        <p:spPr>
          <a:xfrm>
            <a:off x="5000628" y="2285992"/>
            <a:ext cx="2714644" cy="3170099"/>
          </a:xfrm>
          <a:prstGeom prst="rect">
            <a:avLst/>
          </a:prstGeom>
          <a:noFill/>
        </p:spPr>
        <p:txBody>
          <a:bodyPr wrap="square" rtlCol="0">
            <a:spAutoFit/>
          </a:bodyPr>
          <a:lstStyle/>
          <a:p>
            <a:r>
              <a:rPr lang="en-AU" sz="4000" dirty="0" smtClean="0"/>
              <a:t>EXTERNAL</a:t>
            </a:r>
          </a:p>
          <a:p>
            <a:r>
              <a:rPr lang="en-AU" sz="4000" dirty="0" smtClean="0"/>
              <a:t>Comes from visual, auditory and verbal</a:t>
            </a:r>
            <a:endParaRPr lang="en-AU" sz="4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AU" dirty="0" smtClean="0"/>
              <a:t>ASSOCIATIVE “practice stage”</a:t>
            </a:r>
            <a:endParaRPr lang="en-AU" dirty="0"/>
          </a:p>
        </p:txBody>
      </p:sp>
      <p:sp>
        <p:nvSpPr>
          <p:cNvPr id="5" name="Content Placeholder 4"/>
          <p:cNvSpPr>
            <a:spLocks noGrp="1"/>
          </p:cNvSpPr>
          <p:nvPr>
            <p:ph sz="quarter" idx="1"/>
          </p:nvPr>
        </p:nvSpPr>
        <p:spPr/>
        <p:txBody>
          <a:bodyPr/>
          <a:lstStyle/>
          <a:p>
            <a:r>
              <a:rPr lang="en-AU" dirty="0" smtClean="0"/>
              <a:t>Progression from Cognitive-where performer can perform the skill with little error</a:t>
            </a:r>
          </a:p>
          <a:p>
            <a:r>
              <a:rPr lang="en-AU" dirty="0" smtClean="0"/>
              <a:t>Refinement of skill</a:t>
            </a:r>
          </a:p>
          <a:p>
            <a:r>
              <a:rPr lang="en-AU" dirty="0" smtClean="0"/>
              <a:t>Performer has a feel for the action</a:t>
            </a:r>
          </a:p>
          <a:p>
            <a:r>
              <a:rPr lang="en-AU" dirty="0" smtClean="0"/>
              <a:t>Self feed back corrects performance</a:t>
            </a:r>
          </a:p>
          <a:p>
            <a:r>
              <a:rPr lang="en-AU" dirty="0" smtClean="0"/>
              <a:t>More specific feedback</a:t>
            </a:r>
          </a:p>
          <a:p>
            <a:r>
              <a:rPr lang="en-AU" dirty="0" smtClean="0"/>
              <a:t>Skill can be performed in a more open environment</a:t>
            </a:r>
          </a:p>
          <a:p>
            <a:r>
              <a:rPr lang="en-AU" dirty="0" smtClean="0"/>
              <a:t>Simulate a more game like setting</a:t>
            </a:r>
          </a:p>
          <a:p>
            <a:r>
              <a:rPr lang="en-AU" dirty="0" smtClean="0"/>
              <a:t>Improvement during this stage is gradual</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AUTONOMOUS</a:t>
            </a:r>
            <a:endParaRPr lang="en-AU" dirty="0"/>
          </a:p>
        </p:txBody>
      </p:sp>
      <p:sp>
        <p:nvSpPr>
          <p:cNvPr id="3" name="Content Placeholder 2"/>
          <p:cNvSpPr>
            <a:spLocks noGrp="1"/>
          </p:cNvSpPr>
          <p:nvPr>
            <p:ph sz="quarter" idx="1"/>
          </p:nvPr>
        </p:nvSpPr>
        <p:spPr/>
        <p:txBody>
          <a:bodyPr/>
          <a:lstStyle/>
          <a:p>
            <a:r>
              <a:rPr lang="en-AU" dirty="0" smtClean="0"/>
              <a:t>Consistently achieves desired result</a:t>
            </a:r>
          </a:p>
          <a:p>
            <a:r>
              <a:rPr lang="en-AU" dirty="0" smtClean="0"/>
              <a:t>Movement response is automatic</a:t>
            </a:r>
          </a:p>
          <a:p>
            <a:r>
              <a:rPr lang="en-AU" dirty="0" smtClean="0"/>
              <a:t>Practice in a competitive situation is crucial</a:t>
            </a:r>
          </a:p>
          <a:p>
            <a:r>
              <a:rPr lang="en-AU" dirty="0" smtClean="0"/>
              <a:t>Performer can adjust skill during practice and a game situation</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Reaction time</a:t>
            </a:r>
            <a:endParaRPr lang="en-AU" dirty="0"/>
          </a:p>
        </p:txBody>
      </p:sp>
      <p:sp>
        <p:nvSpPr>
          <p:cNvPr id="3" name="Content Placeholder 2"/>
          <p:cNvSpPr>
            <a:spLocks noGrp="1"/>
          </p:cNvSpPr>
          <p:nvPr>
            <p:ph sz="quarter" idx="1"/>
          </p:nvPr>
        </p:nvSpPr>
        <p:spPr/>
        <p:txBody>
          <a:bodyPr/>
          <a:lstStyle/>
          <a:p>
            <a:r>
              <a:rPr lang="en-AU" dirty="0" smtClean="0"/>
              <a:t>Reaction time is the delay between a stimulus and the initiation of movement.</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DECISION MAKING</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DECISION MAKING</a:t>
            </a:r>
            <a:endParaRPr lang="en-AU" dirty="0"/>
          </a:p>
        </p:txBody>
      </p:sp>
      <p:sp>
        <p:nvSpPr>
          <p:cNvPr id="3" name="Content Placeholder 2"/>
          <p:cNvSpPr>
            <a:spLocks noGrp="1"/>
          </p:cNvSpPr>
          <p:nvPr>
            <p:ph idx="1"/>
          </p:nvPr>
        </p:nvSpPr>
        <p:spPr>
          <a:xfrm>
            <a:off x="457200" y="1600201"/>
            <a:ext cx="8229600" cy="1685924"/>
          </a:xfrm>
        </p:spPr>
        <p:txBody>
          <a:bodyPr/>
          <a:lstStyle/>
          <a:p>
            <a:r>
              <a:rPr lang="en-AU" dirty="0" smtClean="0"/>
              <a:t>Once all information has been gathered an interpreted, </a:t>
            </a:r>
            <a:r>
              <a:rPr lang="en-AU" b="1" i="1" dirty="0" smtClean="0"/>
              <a:t>decision making</a:t>
            </a:r>
            <a:r>
              <a:rPr lang="en-AU" dirty="0" smtClean="0"/>
              <a:t> occurs and a plan of action is determined.</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OUTPUT</a:t>
            </a:r>
            <a:endParaRPr lang="en-AU" dirty="0"/>
          </a:p>
        </p:txBody>
      </p:sp>
      <p:sp>
        <p:nvSpPr>
          <p:cNvPr id="3" name="Content Placeholder 2"/>
          <p:cNvSpPr>
            <a:spLocks noGrp="1"/>
          </p:cNvSpPr>
          <p:nvPr>
            <p:ph idx="1"/>
          </p:nvPr>
        </p:nvSpPr>
        <p:spPr/>
        <p:txBody>
          <a:bodyPr/>
          <a:lstStyle/>
          <a:p>
            <a:r>
              <a:rPr lang="en-AU" b="1" u="sng" dirty="0" smtClean="0">
                <a:solidFill>
                  <a:srgbClr val="FF0000"/>
                </a:solidFill>
              </a:rPr>
              <a:t>EFFECTOR MECHANISM: </a:t>
            </a:r>
            <a:r>
              <a:rPr lang="en-AU" dirty="0" smtClean="0"/>
              <a:t>Responsible for organising, initiating and controlling the motor program.</a:t>
            </a:r>
          </a:p>
          <a:p>
            <a:r>
              <a:rPr lang="en-AU" dirty="0" smtClean="0"/>
              <a:t>It sends signals to nerves and muscles to allow designated movement to occur.</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OUTPUT</a:t>
            </a:r>
            <a:endParaRPr lang="en-AU" dirty="0"/>
          </a:p>
        </p:txBody>
      </p:sp>
      <p:sp>
        <p:nvSpPr>
          <p:cNvPr id="3" name="Content Placeholder 2"/>
          <p:cNvSpPr>
            <a:spLocks noGrp="1"/>
          </p:cNvSpPr>
          <p:nvPr>
            <p:ph idx="1"/>
          </p:nvPr>
        </p:nvSpPr>
        <p:spPr/>
        <p:txBody>
          <a:bodyPr/>
          <a:lstStyle/>
          <a:p>
            <a:r>
              <a:rPr lang="en-AU" b="1" u="sng" dirty="0" smtClean="0">
                <a:solidFill>
                  <a:srgbClr val="FF0000"/>
                </a:solidFill>
              </a:rPr>
              <a:t>Reaction time:</a:t>
            </a:r>
          </a:p>
          <a:p>
            <a:pPr>
              <a:buNone/>
            </a:pPr>
            <a:r>
              <a:rPr lang="en-AU" dirty="0" smtClean="0"/>
              <a:t>The time it takes for the perceptual (INPUT AND SENSES), decision making and </a:t>
            </a:r>
            <a:r>
              <a:rPr lang="en-AU" dirty="0" err="1" smtClean="0"/>
              <a:t>effector</a:t>
            </a:r>
            <a:r>
              <a:rPr lang="en-AU" dirty="0"/>
              <a:t> </a:t>
            </a:r>
            <a:r>
              <a:rPr lang="en-AU" dirty="0" smtClean="0"/>
              <a:t>mechanisms to complete the task = REACTION TIME.</a:t>
            </a:r>
          </a:p>
          <a:p>
            <a:pPr>
              <a:buNone/>
            </a:pPr>
            <a:r>
              <a:rPr lang="en-AU" i="1" dirty="0" smtClean="0"/>
              <a:t>It is a measure of processing time -  from presentation of a signal to initiation of response.</a:t>
            </a:r>
          </a:p>
          <a:p>
            <a:pPr>
              <a:buNone/>
            </a:pP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302</TotalTime>
  <Words>642</Words>
  <Application>Microsoft Office PowerPoint</Application>
  <PresentationFormat>On-screen Show (4:3)</PresentationFormat>
  <Paragraphs>104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Equity</vt:lpstr>
      <vt:lpstr>Stages of learning</vt:lpstr>
      <vt:lpstr>COGNITIVE “what to do stage”</vt:lpstr>
      <vt:lpstr>ASSOCIATIVE “practice stage”</vt:lpstr>
      <vt:lpstr>AUTONOMOUS</vt:lpstr>
      <vt:lpstr>Reaction time</vt:lpstr>
      <vt:lpstr>DECISION MAKING</vt:lpstr>
      <vt:lpstr>DECISION MAKING</vt:lpstr>
      <vt:lpstr>OUTPUT</vt:lpstr>
      <vt:lpstr>OUTPUT</vt:lpstr>
      <vt:lpstr>Slide 10</vt:lpstr>
      <vt:lpstr>Slide 11</vt:lpstr>
      <vt:lpstr>Types of reaction time</vt:lpstr>
      <vt:lpstr>Simple reaction time</vt:lpstr>
      <vt:lpstr>Choice reaction time</vt:lpstr>
      <vt:lpstr>Factors affecting reaction time:</vt:lpstr>
      <vt:lpstr>Anticipation</vt:lpstr>
      <vt:lpstr>FACTORS AFFECTING SKILL LEARNING</vt:lpstr>
      <vt:lpstr>MECHANISMS INVOLVED IN LEARNING A PHYSICAL SKILL</vt:lpstr>
      <vt:lpstr>Slide 19</vt:lpstr>
      <vt:lpstr>Slide 20</vt:lpstr>
      <vt:lpstr>INFORMATION PROCESSING</vt:lpstr>
      <vt:lpstr>Slide 22</vt:lpstr>
      <vt:lpstr>FEEDBACK</vt:lpstr>
      <vt:lpstr>Slide 24</vt:lpstr>
    </vt:vector>
  </TitlesOfParts>
  <Company>Gisborne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Stages of learning</dc:title>
  <dc:creator>Teacher</dc:creator>
  <cp:lastModifiedBy>Education</cp:lastModifiedBy>
  <cp:revision>20</cp:revision>
  <dcterms:created xsi:type="dcterms:W3CDTF">2010-02-08T10:36:38Z</dcterms:created>
  <dcterms:modified xsi:type="dcterms:W3CDTF">2011-07-19T05:06:35Z</dcterms:modified>
</cp:coreProperties>
</file>