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4" r:id="rId3"/>
    <p:sldId id="275" r:id="rId4"/>
    <p:sldId id="259" r:id="rId5"/>
    <p:sldId id="258" r:id="rId6"/>
    <p:sldId id="269" r:id="rId7"/>
    <p:sldId id="273" r:id="rId8"/>
    <p:sldId id="260" r:id="rId9"/>
    <p:sldId id="261" r:id="rId10"/>
    <p:sldId id="263" r:id="rId11"/>
    <p:sldId id="276" r:id="rId12"/>
    <p:sldId id="264" r:id="rId13"/>
    <p:sldId id="266" r:id="rId14"/>
    <p:sldId id="267" r:id="rId15"/>
    <p:sldId id="271" r:id="rId16"/>
    <p:sldId id="272" r:id="rId17"/>
    <p:sldId id="278" r:id="rId18"/>
    <p:sldId id="279" r:id="rId19"/>
    <p:sldId id="281" r:id="rId20"/>
    <p:sldId id="282" r:id="rId21"/>
    <p:sldId id="280" r:id="rId22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74" autoAdjust="0"/>
    <p:restoredTop sz="94660"/>
  </p:normalViewPr>
  <p:slideViewPr>
    <p:cSldViewPr>
      <p:cViewPr varScale="1">
        <p:scale>
          <a:sx n="72" d="100"/>
          <a:sy n="72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560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560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560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2560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561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2561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D550D3A-B10E-427A-AC6D-3D36932499F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96EF4-11E5-4FDE-8244-05D25C4DA7E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FA01A-BD78-4EEA-8A94-F21AE2DD75C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C0DC1-E575-4EA1-B862-DF8267845D8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71310-81E5-4351-BDE2-6F8BB263660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93444-08FB-4AFD-A994-57505BC37AA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44BE4-D121-40B5-9773-D1C3A9E44B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71157-D67A-4A13-AC9A-353B3AC3394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20777-9C48-4D0F-959C-338D9FDF5DB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491B0-3D4F-4197-8199-77A086BF08D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C782F-0ACE-4539-8E1D-E3B3F4D54DD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457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458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2458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2458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2458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458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458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2458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EF1AE11-6B69-4865-92B3-CBEA8D55B9D2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765175"/>
            <a:ext cx="7772400" cy="1470025"/>
          </a:xfrm>
        </p:spPr>
        <p:txBody>
          <a:bodyPr/>
          <a:lstStyle/>
          <a:p>
            <a:r>
              <a:rPr lang="en-AU" sz="6000" u="sng" dirty="0" smtClean="0"/>
              <a:t>Cardiovascular </a:t>
            </a:r>
            <a:r>
              <a:rPr lang="en-AU" sz="6000" u="sng" dirty="0"/>
              <a:t>System</a:t>
            </a:r>
            <a:r>
              <a:rPr lang="en-A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n-AU"/>
              <a:t>Heart anatomy – 2 pumps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r>
              <a:rPr lang="en-AU" sz="2800" b="1" u="sng"/>
              <a:t>Left pump</a:t>
            </a:r>
            <a:r>
              <a:rPr lang="en-AU" sz="2800"/>
              <a:t> = left atrium and left ventricle</a:t>
            </a:r>
          </a:p>
          <a:p>
            <a:r>
              <a:rPr lang="en-AU" sz="2800"/>
              <a:t>Pumps oxygen-rich blood for the body</a:t>
            </a:r>
          </a:p>
          <a:p>
            <a:r>
              <a:rPr lang="en-AU" sz="2800" i="1"/>
              <a:t>Red</a:t>
            </a:r>
          </a:p>
          <a:p>
            <a:pPr>
              <a:buFont typeface="Wingdings" pitchFamily="2" charset="2"/>
              <a:buNone/>
            </a:pPr>
            <a:endParaRPr lang="en-AU" sz="2800" i="1"/>
          </a:p>
          <a:p>
            <a:r>
              <a:rPr lang="en-AU" sz="2800" b="1" u="sng"/>
              <a:t>Right pump</a:t>
            </a:r>
            <a:r>
              <a:rPr lang="en-AU" sz="2800"/>
              <a:t> = right atrium and right ventricle</a:t>
            </a:r>
          </a:p>
          <a:p>
            <a:r>
              <a:rPr lang="en-AU" sz="2800"/>
              <a:t>Pumps carbon-dioxide-rich blood which goes to the lungs for removal of carbon dioxide </a:t>
            </a:r>
          </a:p>
          <a:p>
            <a:r>
              <a:rPr lang="en-AU" sz="2800" i="1"/>
              <a:t>Blue</a:t>
            </a:r>
          </a:p>
          <a:p>
            <a:endParaRPr lang="en-A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Circulation of the blood </a:t>
            </a:r>
          </a:p>
        </p:txBody>
      </p:sp>
      <p:pic>
        <p:nvPicPr>
          <p:cNvPr id="43012" name="Picture 4" descr="Box diagram of the heart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1773238"/>
            <a:ext cx="3719513" cy="4176712"/>
          </a:xfrm>
          <a:noFill/>
          <a:ln/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900113" y="2205038"/>
            <a:ext cx="30241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400" dirty="0" smtClean="0"/>
              <a:t>Please copy with using the red and blue colours to distinguish between deoxygenated and oxygenated blood</a:t>
            </a:r>
            <a:endParaRPr lang="en-A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Anatomy - valves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746375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Blood pumped does not mix as </a:t>
            </a:r>
            <a:r>
              <a:rPr lang="en-AU" sz="2800" b="1" i="1" u="sng"/>
              <a:t>valves </a:t>
            </a:r>
            <a:r>
              <a:rPr lang="en-AU" sz="2800"/>
              <a:t>located between atria and ventricles only allow blood to move in 1 direction </a:t>
            </a:r>
          </a:p>
          <a:p>
            <a:pPr>
              <a:lnSpc>
                <a:spcPct val="90000"/>
              </a:lnSpc>
            </a:pPr>
            <a:endParaRPr lang="en-AU" sz="2800"/>
          </a:p>
        </p:txBody>
      </p:sp>
      <p:pic>
        <p:nvPicPr>
          <p:cNvPr id="29701" name="Picture 5" descr="93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1700213"/>
            <a:ext cx="5111750" cy="408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Blood Vessels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7400" y="2708275"/>
            <a:ext cx="2890838" cy="3883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AU" u="sng"/>
          </a:p>
          <a:p>
            <a:r>
              <a:rPr lang="en-AU" b="1">
                <a:latin typeface="Calibri" pitchFamily="34" charset="0"/>
              </a:rPr>
              <a:t>Arteries </a:t>
            </a:r>
          </a:p>
          <a:p>
            <a:r>
              <a:rPr lang="en-AU" b="1">
                <a:latin typeface="Calibri" pitchFamily="34" charset="0"/>
              </a:rPr>
              <a:t>Capillaries </a:t>
            </a:r>
          </a:p>
          <a:p>
            <a:r>
              <a:rPr lang="en-AU" b="1">
                <a:latin typeface="Calibri" pitchFamily="34" charset="0"/>
              </a:rPr>
              <a:t>Veins </a:t>
            </a:r>
          </a:p>
          <a:p>
            <a:endParaRPr lang="en-AU" b="1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en-AU"/>
          </a:p>
        </p:txBody>
      </p:sp>
      <p:pic>
        <p:nvPicPr>
          <p:cNvPr id="31749" name="Picture 5" descr="BLOOD-FLOW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36838"/>
            <a:ext cx="5113338" cy="3835400"/>
          </a:xfrm>
          <a:prstGeom prst="rect">
            <a:avLst/>
          </a:prstGeom>
          <a:noFill/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39750" y="1196975"/>
            <a:ext cx="741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AU" sz="2000"/>
              <a:t>Circulatory system has various types of blood vessels in addition to the heart that control the direction and volume of blood flow around the body. The three types include: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Arteries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75163" cy="4276725"/>
          </a:xfrm>
        </p:spPr>
        <p:txBody>
          <a:bodyPr/>
          <a:lstStyle/>
          <a:p>
            <a:r>
              <a:rPr lang="en-AU" sz="2800"/>
              <a:t>Carry oxygen-rich blood from heart to body</a:t>
            </a:r>
          </a:p>
          <a:p>
            <a:r>
              <a:rPr lang="en-AU" sz="2800"/>
              <a:t>Aorta largest artery in body</a:t>
            </a:r>
          </a:p>
          <a:p>
            <a:r>
              <a:rPr lang="en-AU" sz="2800"/>
              <a:t>HR = pressure of blood being pushed into arterial system</a:t>
            </a:r>
          </a:p>
          <a:p>
            <a:r>
              <a:rPr lang="en-AU" sz="2800"/>
              <a:t>Common points – carotid and radial pulse </a:t>
            </a:r>
          </a:p>
          <a:p>
            <a:endParaRPr lang="en-AU" sz="280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844675"/>
            <a:ext cx="3952875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Veins 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989138"/>
            <a:ext cx="4259262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84213" y="1557338"/>
            <a:ext cx="3095625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AU" sz="2800">
                <a:effectLst>
                  <a:outerShdw blurRad="38100" dist="38100" dir="2700000" algn="tl">
                    <a:srgbClr val="010199"/>
                  </a:outerShdw>
                </a:effectLst>
              </a:rPr>
              <a:t>Veins carry deoxygenated blood back to the heart.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sz="2800">
                <a:effectLst>
                  <a:outerShdw blurRad="38100" dist="38100" dir="2700000" algn="tl">
                    <a:srgbClr val="010199"/>
                  </a:outerShdw>
                </a:effectLst>
              </a:rPr>
              <a:t>The deoxygenated blood has little oxygen and contains high amounts of waste products.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Capillary </a:t>
            </a:r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1989138"/>
            <a:ext cx="3190875" cy="2817812"/>
          </a:xfrm>
          <a:noFill/>
          <a:ln/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755650" y="1989138"/>
            <a:ext cx="3240088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AU" sz="2800"/>
              <a:t>Smallest blood Vessels in body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sz="2800"/>
              <a:t>Exchange of nutrients and waste between the blood and the body cells occurs in the capillaries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Stroke Volume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746375" cy="4492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AU" sz="2000"/>
              <a:t>SV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000"/>
          </a:p>
          <a:p>
            <a:pPr>
              <a:lnSpc>
                <a:spcPct val="80000"/>
              </a:lnSpc>
            </a:pPr>
            <a:r>
              <a:rPr lang="en-AU" sz="2000"/>
              <a:t>Blood pumped out of the left ventricle during </a:t>
            </a:r>
            <a:r>
              <a:rPr lang="en-AU" sz="2000" b="1" u="sng"/>
              <a:t>each</a:t>
            </a:r>
            <a:r>
              <a:rPr lang="en-AU" sz="2000"/>
              <a:t> beat of the heart </a:t>
            </a:r>
          </a:p>
          <a:p>
            <a:pPr>
              <a:lnSpc>
                <a:spcPct val="80000"/>
              </a:lnSpc>
            </a:pPr>
            <a:r>
              <a:rPr lang="en-AU" sz="2000"/>
              <a:t>Average for an adult female may be about 60 millilitres per beat </a:t>
            </a:r>
          </a:p>
          <a:p>
            <a:pPr>
              <a:lnSpc>
                <a:spcPct val="80000"/>
              </a:lnSpc>
            </a:pPr>
            <a:r>
              <a:rPr lang="en-AU" sz="2000"/>
              <a:t>Whilst an endurance trained female could be up to 110 millilitres per beat </a:t>
            </a:r>
          </a:p>
        </p:txBody>
      </p:sp>
      <p:pic>
        <p:nvPicPr>
          <p:cNvPr id="64516" name="Picture 4" descr="heart-beat-thumb18877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1700213"/>
            <a:ext cx="4464050" cy="4464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Cardiac Output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06963" cy="4852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Q</a:t>
            </a:r>
          </a:p>
          <a:p>
            <a:pPr>
              <a:lnSpc>
                <a:spcPct val="90000"/>
              </a:lnSpc>
            </a:pPr>
            <a:r>
              <a:rPr lang="en-AU"/>
              <a:t>Amount of blood pumped by the heart per minute </a:t>
            </a:r>
          </a:p>
          <a:p>
            <a:pPr>
              <a:lnSpc>
                <a:spcPct val="90000"/>
              </a:lnSpc>
            </a:pPr>
            <a:r>
              <a:rPr lang="en-AU"/>
              <a:t>Measured in litres </a:t>
            </a:r>
          </a:p>
          <a:p>
            <a:pPr>
              <a:lnSpc>
                <a:spcPct val="90000"/>
              </a:lnSpc>
            </a:pPr>
            <a:endParaRPr lang="en-AU"/>
          </a:p>
          <a:p>
            <a:pPr>
              <a:lnSpc>
                <a:spcPct val="90000"/>
              </a:lnSpc>
            </a:pPr>
            <a:r>
              <a:rPr lang="en-AU"/>
              <a:t>Q = HR x SV</a:t>
            </a:r>
          </a:p>
          <a:p>
            <a:pPr>
              <a:lnSpc>
                <a:spcPct val="90000"/>
              </a:lnSpc>
            </a:pPr>
            <a:r>
              <a:rPr lang="en-AU"/>
              <a:t>E.g. 70bpm x 80ml = 5.6L per Minute</a:t>
            </a:r>
          </a:p>
        </p:txBody>
      </p:sp>
      <p:pic>
        <p:nvPicPr>
          <p:cNvPr id="65540" name="Picture 4" descr="Last%20Minu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4149725"/>
            <a:ext cx="3294063" cy="2195513"/>
          </a:xfrm>
          <a:prstGeom prst="rect">
            <a:avLst/>
          </a:prstGeom>
          <a:noFill/>
        </p:spPr>
      </p:pic>
      <p:pic>
        <p:nvPicPr>
          <p:cNvPr id="65541" name="Picture 5" descr="After%20Effects%20Heart%20be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484313"/>
            <a:ext cx="3311525" cy="2493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Cardiac output – continued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At rest for the average male is around 5 -6 litres per minute </a:t>
            </a:r>
          </a:p>
          <a:p>
            <a:r>
              <a:rPr lang="en-AU"/>
              <a:t>This may rise to around 20 litres during exercise </a:t>
            </a:r>
          </a:p>
          <a:p>
            <a:r>
              <a:rPr lang="en-AU"/>
              <a:t>An endurance trained athlete could reach 30-35 litres per minute </a:t>
            </a:r>
          </a:p>
          <a:p>
            <a:r>
              <a:rPr lang="en-AU"/>
              <a:t>E.g. Lance Armstrong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u="sng"/>
              <a:t>Circulatory System</a:t>
            </a:r>
            <a:r>
              <a:rPr lang="en-AU" sz="4000"/>
              <a:t> contains: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30725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AU"/>
              <a:t>The heart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AU"/>
              <a:t>Two closed circuits: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AU"/>
              <a:t>	- pulmonary circuit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AU"/>
              <a:t>	- systemic circuit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AU"/>
              <a:t>Blood vessels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AU"/>
              <a:t>Blood within our body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/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Blood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Only body tissue that is liquid </a:t>
            </a:r>
          </a:p>
          <a:p>
            <a:pPr>
              <a:lnSpc>
                <a:spcPct val="90000"/>
              </a:lnSpc>
            </a:pPr>
            <a:r>
              <a:rPr lang="en-AU"/>
              <a:t>Blood cells make up 45% of the blood volume </a:t>
            </a:r>
          </a:p>
          <a:p>
            <a:pPr>
              <a:lnSpc>
                <a:spcPct val="90000"/>
              </a:lnSpc>
            </a:pPr>
            <a:r>
              <a:rPr lang="en-AU"/>
              <a:t>While plasma makes up the other 55% </a:t>
            </a:r>
          </a:p>
          <a:p>
            <a:pPr>
              <a:lnSpc>
                <a:spcPct val="90000"/>
              </a:lnSpc>
            </a:pPr>
            <a:r>
              <a:rPr lang="en-AU"/>
              <a:t>The three types of blood cell are: </a:t>
            </a:r>
          </a:p>
          <a:p>
            <a:pPr>
              <a:lnSpc>
                <a:spcPct val="90000"/>
              </a:lnSpc>
            </a:pPr>
            <a:r>
              <a:rPr lang="en-AU"/>
              <a:t>Red blood cells </a:t>
            </a:r>
          </a:p>
          <a:p>
            <a:pPr>
              <a:lnSpc>
                <a:spcPct val="90000"/>
              </a:lnSpc>
            </a:pPr>
            <a:r>
              <a:rPr lang="en-AU"/>
              <a:t>White blood cells </a:t>
            </a:r>
          </a:p>
          <a:p>
            <a:pPr>
              <a:lnSpc>
                <a:spcPct val="90000"/>
              </a:lnSpc>
            </a:pPr>
            <a:r>
              <a:rPr lang="en-AU"/>
              <a:t>Platelets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BLOOD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970338" cy="44211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Blood carries the following to and from the body tissues:</a:t>
            </a:r>
          </a:p>
          <a:p>
            <a:pPr>
              <a:lnSpc>
                <a:spcPct val="80000"/>
              </a:lnSpc>
            </a:pPr>
            <a:r>
              <a:rPr lang="en-AU" sz="1800"/>
              <a:t>Heat</a:t>
            </a:r>
          </a:p>
          <a:p>
            <a:pPr>
              <a:lnSpc>
                <a:spcPct val="80000"/>
              </a:lnSpc>
            </a:pPr>
            <a:r>
              <a:rPr lang="en-AU" sz="1800"/>
              <a:t>Oxygen</a:t>
            </a:r>
          </a:p>
          <a:p>
            <a:pPr>
              <a:lnSpc>
                <a:spcPct val="80000"/>
              </a:lnSpc>
            </a:pPr>
            <a:r>
              <a:rPr lang="en-AU" sz="1800"/>
              <a:t>Vitamins </a:t>
            </a:r>
          </a:p>
          <a:p>
            <a:pPr>
              <a:lnSpc>
                <a:spcPct val="80000"/>
              </a:lnSpc>
            </a:pPr>
            <a:r>
              <a:rPr lang="en-AU" sz="1800"/>
              <a:t>Antibodies</a:t>
            </a:r>
          </a:p>
          <a:p>
            <a:pPr>
              <a:lnSpc>
                <a:spcPct val="80000"/>
              </a:lnSpc>
            </a:pPr>
            <a:r>
              <a:rPr lang="en-AU" sz="1800"/>
              <a:t>Hormones</a:t>
            </a:r>
          </a:p>
          <a:p>
            <a:pPr>
              <a:lnSpc>
                <a:spcPct val="80000"/>
              </a:lnSpc>
            </a:pPr>
            <a:r>
              <a:rPr lang="en-AU" sz="1800"/>
              <a:t>Waste materials</a:t>
            </a:r>
          </a:p>
          <a:p>
            <a:pPr>
              <a:lnSpc>
                <a:spcPct val="80000"/>
              </a:lnSpc>
            </a:pPr>
            <a:endParaRPr lang="en-A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Red Blood Cells: </a:t>
            </a:r>
          </a:p>
          <a:p>
            <a:pPr>
              <a:lnSpc>
                <a:spcPct val="80000"/>
              </a:lnSpc>
            </a:pPr>
            <a:r>
              <a:rPr lang="en-AU" sz="1800"/>
              <a:t>give blood its red colour</a:t>
            </a:r>
          </a:p>
          <a:p>
            <a:pPr>
              <a:lnSpc>
                <a:spcPct val="80000"/>
              </a:lnSpc>
            </a:pPr>
            <a:r>
              <a:rPr lang="en-AU" sz="1800"/>
              <a:t>Produced in the bone marrow</a:t>
            </a:r>
          </a:p>
          <a:p>
            <a:pPr>
              <a:lnSpc>
                <a:spcPct val="80000"/>
              </a:lnSpc>
            </a:pPr>
            <a:r>
              <a:rPr lang="en-AU" sz="1800"/>
              <a:t>Contains the protein haemoglobin</a:t>
            </a:r>
          </a:p>
          <a:p>
            <a:pPr>
              <a:lnSpc>
                <a:spcPct val="80000"/>
              </a:lnSpc>
            </a:pPr>
            <a:r>
              <a:rPr lang="en-AU" sz="1800"/>
              <a:t>120 day life-span</a:t>
            </a:r>
          </a:p>
          <a:p>
            <a:pPr>
              <a:lnSpc>
                <a:spcPct val="80000"/>
              </a:lnSpc>
            </a:pPr>
            <a:endParaRPr lang="en-AU" sz="1800"/>
          </a:p>
          <a:p>
            <a:pPr>
              <a:lnSpc>
                <a:spcPct val="80000"/>
              </a:lnSpc>
            </a:pPr>
            <a:endParaRPr lang="en-AU" sz="1200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White Blood Cells: </a:t>
            </a:r>
          </a:p>
          <a:p>
            <a:pPr>
              <a:lnSpc>
                <a:spcPct val="80000"/>
              </a:lnSpc>
            </a:pPr>
            <a:r>
              <a:rPr lang="en-AU" sz="1800"/>
              <a:t>Fight infection</a:t>
            </a:r>
          </a:p>
          <a:p>
            <a:pPr>
              <a:lnSpc>
                <a:spcPct val="80000"/>
              </a:lnSpc>
            </a:pPr>
            <a:r>
              <a:rPr lang="en-AU" sz="1800"/>
              <a:t>Produced in the bone marrow</a:t>
            </a:r>
          </a:p>
          <a:p>
            <a:pPr>
              <a:lnSpc>
                <a:spcPct val="80000"/>
              </a:lnSpc>
            </a:pPr>
            <a:r>
              <a:rPr lang="en-AU" sz="1800"/>
              <a:t>10 day life-span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Platelets are cells that: </a:t>
            </a:r>
          </a:p>
          <a:p>
            <a:pPr>
              <a:lnSpc>
                <a:spcPct val="80000"/>
              </a:lnSpc>
            </a:pPr>
            <a:r>
              <a:rPr lang="en-AU" sz="1800"/>
              <a:t>Help form blood clots to stop bleeding</a:t>
            </a:r>
          </a:p>
          <a:p>
            <a:pPr>
              <a:lnSpc>
                <a:spcPct val="80000"/>
              </a:lnSpc>
            </a:pPr>
            <a:r>
              <a:rPr lang="en-AU" sz="1800"/>
              <a:t>Are produced in bone marrow</a:t>
            </a:r>
          </a:p>
          <a:p>
            <a:pPr>
              <a:lnSpc>
                <a:spcPct val="80000"/>
              </a:lnSpc>
            </a:pPr>
            <a:endParaRPr lang="en-AU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What is the Heart?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The heart is a hollow muscular structure made of up cardiac muscle</a:t>
            </a:r>
          </a:p>
          <a:p>
            <a:r>
              <a:rPr lang="en-AU"/>
              <a:t>Is about the size of a clenched fist </a:t>
            </a:r>
          </a:p>
          <a:p>
            <a:r>
              <a:rPr lang="en-AU"/>
              <a:t>It’s located in the centre of the chest, behind your sternum (slightly to the LHS).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HEART = PUMP</a:t>
            </a:r>
          </a:p>
        </p:txBody>
      </p:sp>
      <p:pic>
        <p:nvPicPr>
          <p:cNvPr id="12293" name="Picture 5" descr="full-pum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773238"/>
            <a:ext cx="3714750" cy="3790950"/>
          </a:xfrm>
          <a:prstGeom prst="rect">
            <a:avLst/>
          </a:prstGeom>
          <a:noFill/>
        </p:spPr>
      </p:pic>
      <p:pic>
        <p:nvPicPr>
          <p:cNvPr id="12295" name="Picture 7" descr="491px-Heart_left-highlight_jon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00213"/>
            <a:ext cx="4676775" cy="435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n-AU" u="sng"/>
              <a:t>Functions of the Heart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4000" b="1">
                <a:latin typeface="Calibri" pitchFamily="34" charset="0"/>
              </a:rPr>
              <a:t>Circulate blood to all parts</a:t>
            </a:r>
          </a:p>
          <a:p>
            <a:r>
              <a:rPr lang="en-AU" sz="4000" b="1">
                <a:latin typeface="Calibri" pitchFamily="34" charset="0"/>
              </a:rPr>
              <a:t>Transport water, oxygen, nutrients to cells </a:t>
            </a:r>
          </a:p>
          <a:p>
            <a:r>
              <a:rPr lang="en-AU" sz="4000" b="1">
                <a:latin typeface="Calibri" pitchFamily="34" charset="0"/>
              </a:rPr>
              <a:t>Transport waste away from cells</a:t>
            </a:r>
          </a:p>
          <a:p>
            <a:r>
              <a:rPr lang="en-AU" sz="4000" b="1">
                <a:latin typeface="Calibri" pitchFamily="34" charset="0"/>
              </a:rPr>
              <a:t>Helps maintain correct body temp (Homeostasis) </a:t>
            </a:r>
          </a:p>
          <a:p>
            <a:r>
              <a:rPr lang="en-AU" sz="4000" b="1">
                <a:latin typeface="Calibri" pitchFamily="34" charset="0"/>
              </a:rPr>
              <a:t>Helps fight disease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Anatomy of the heart 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484313"/>
            <a:ext cx="3500437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484313"/>
            <a:ext cx="3744913" cy="467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Anatomy of the heart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341438"/>
            <a:ext cx="7704137" cy="5287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Anatomy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There are 4 chambers to the heart, they consist of:</a:t>
            </a:r>
          </a:p>
          <a:p>
            <a:pPr>
              <a:buFont typeface="Wingdings" pitchFamily="2" charset="2"/>
              <a:buNone/>
            </a:pPr>
            <a:endParaRPr lang="en-AU" sz="2800"/>
          </a:p>
          <a:p>
            <a:r>
              <a:rPr lang="en-AU" sz="3600" b="1"/>
              <a:t>2 Atrium's</a:t>
            </a:r>
            <a:r>
              <a:rPr lang="en-AU" sz="3600"/>
              <a:t> – The 2 upper chambers of the heart.</a:t>
            </a:r>
          </a:p>
          <a:p>
            <a:r>
              <a:rPr lang="en-AU" sz="3600" b="1"/>
              <a:t>2 Ventricles</a:t>
            </a:r>
            <a:r>
              <a:rPr lang="en-AU" sz="3600"/>
              <a:t> – The 2 lower chambers of the heart.</a:t>
            </a:r>
          </a:p>
          <a:p>
            <a:endParaRPr lang="en-A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Heart Anatomy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229600" cy="4530725"/>
          </a:xfrm>
        </p:spPr>
        <p:txBody>
          <a:bodyPr/>
          <a:lstStyle/>
          <a:p>
            <a:r>
              <a:rPr lang="en-AU" u="sng"/>
              <a:t>Septum -</a:t>
            </a:r>
            <a:r>
              <a:rPr lang="en-AU"/>
              <a:t> Space that divides these chambers into two pumps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pPr>
              <a:buFont typeface="Wingdings" pitchFamily="2" charset="2"/>
              <a:buNone/>
            </a:pPr>
            <a:endParaRPr lang="en-AU" u="sng"/>
          </a:p>
          <a:p>
            <a:r>
              <a:rPr lang="en-AU" sz="2400" b="1" u="sng"/>
              <a:t>The Right Pump</a:t>
            </a:r>
          </a:p>
          <a:p>
            <a:pPr>
              <a:buFont typeface="Wingdings" pitchFamily="2" charset="2"/>
              <a:buNone/>
            </a:pPr>
            <a:endParaRPr lang="en-AU" sz="2400" u="sng"/>
          </a:p>
          <a:p>
            <a:pPr>
              <a:buFont typeface="Wingdings" pitchFamily="2" charset="2"/>
              <a:buNone/>
            </a:pPr>
            <a:endParaRPr lang="en-AU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3213100"/>
            <a:ext cx="3467100" cy="2733675"/>
          </a:xfrm>
          <a:prstGeom prst="rect">
            <a:avLst/>
          </a:prstGeom>
          <a:noFill/>
        </p:spPr>
      </p:pic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2124075" y="2781300"/>
            <a:ext cx="2952750" cy="7921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H="1">
            <a:off x="7091363" y="3429000"/>
            <a:ext cx="576262" cy="3603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2843213" y="4149725"/>
            <a:ext cx="503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7308850" y="3500438"/>
            <a:ext cx="183515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</a:pPr>
            <a:r>
              <a:rPr lang="en-AU" sz="2400" b="1">
                <a:effectLst>
                  <a:outerShdw blurRad="38100" dist="38100" dir="2700000" algn="tl">
                    <a:srgbClr val="010199"/>
                  </a:outerShdw>
                </a:effectLst>
              </a:rPr>
              <a:t>The Left Pump</a:t>
            </a:r>
          </a:p>
          <a:p>
            <a:pPr>
              <a:spcBef>
                <a:spcPct val="50000"/>
              </a:spcBef>
            </a:pPr>
            <a:endParaRPr lang="en-A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1406</TotalTime>
  <Words>571</Words>
  <Application>Microsoft Office PowerPoint</Application>
  <PresentationFormat>On-screen Show (4:3)</PresentationFormat>
  <Paragraphs>110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Orbit</vt:lpstr>
      <vt:lpstr>Cardiovascular System </vt:lpstr>
      <vt:lpstr>Circulatory System contains:</vt:lpstr>
      <vt:lpstr>What is the Heart?</vt:lpstr>
      <vt:lpstr>HEART = PUMP</vt:lpstr>
      <vt:lpstr>Functions of the Heart</vt:lpstr>
      <vt:lpstr>Anatomy of the heart </vt:lpstr>
      <vt:lpstr>Anatomy of the heart</vt:lpstr>
      <vt:lpstr>Anatomy </vt:lpstr>
      <vt:lpstr>Heart Anatomy </vt:lpstr>
      <vt:lpstr>Heart anatomy – 2 pumps </vt:lpstr>
      <vt:lpstr>Circulation of the blood </vt:lpstr>
      <vt:lpstr>Anatomy - valves </vt:lpstr>
      <vt:lpstr>Blood Vessels</vt:lpstr>
      <vt:lpstr>Arteries </vt:lpstr>
      <vt:lpstr>Veins </vt:lpstr>
      <vt:lpstr>Capillary </vt:lpstr>
      <vt:lpstr>Stroke Volume</vt:lpstr>
      <vt:lpstr>Cardiac Output</vt:lpstr>
      <vt:lpstr>Cardiac output – continued </vt:lpstr>
      <vt:lpstr>Blood </vt:lpstr>
      <vt:lpstr>BLOOD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Circulatory System</dc:title>
  <dc:creator>Jamie</dc:creator>
  <cp:lastModifiedBy>Education</cp:lastModifiedBy>
  <cp:revision>14</cp:revision>
  <dcterms:created xsi:type="dcterms:W3CDTF">2009-07-27T10:49:37Z</dcterms:created>
  <dcterms:modified xsi:type="dcterms:W3CDTF">2011-02-28T22:14:43Z</dcterms:modified>
</cp:coreProperties>
</file>