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6" r:id="rId30"/>
    <p:sldId id="285" r:id="rId31"/>
    <p:sldId id="287" r:id="rId32"/>
    <p:sldId id="288" r:id="rId33"/>
    <p:sldId id="28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2188-D87F-4F41-8C13-A33EF04E54D7}" type="datetimeFigureOut">
              <a:rPr lang="en-AU" smtClean="0"/>
              <a:pPr/>
              <a:t>25/04/2011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5741286-29A6-4E79-B2A8-7FD79947D3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2188-D87F-4F41-8C13-A33EF04E54D7}" type="datetimeFigureOut">
              <a:rPr lang="en-AU" smtClean="0"/>
              <a:pPr/>
              <a:t>25/04/2011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286-29A6-4E79-B2A8-7FD79947D3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5741286-29A6-4E79-B2A8-7FD79947D3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2188-D87F-4F41-8C13-A33EF04E54D7}" type="datetimeFigureOut">
              <a:rPr lang="en-AU" smtClean="0"/>
              <a:pPr/>
              <a:t>25/04/2011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2188-D87F-4F41-8C13-A33EF04E54D7}" type="datetimeFigureOut">
              <a:rPr lang="en-AU" smtClean="0"/>
              <a:pPr/>
              <a:t>25/04/2011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5741286-29A6-4E79-B2A8-7FD79947D3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2188-D87F-4F41-8C13-A33EF04E54D7}" type="datetimeFigureOut">
              <a:rPr lang="en-AU" smtClean="0"/>
              <a:pPr/>
              <a:t>25/04/2011</a:t>
            </a:fld>
            <a:endParaRPr lang="en-AU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5741286-29A6-4E79-B2A8-7FD79947D3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2B32188-D87F-4F41-8C13-A33EF04E54D7}" type="datetimeFigureOut">
              <a:rPr lang="en-AU" smtClean="0"/>
              <a:pPr/>
              <a:t>25/04/2011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286-29A6-4E79-B2A8-7FD79947D3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2188-D87F-4F41-8C13-A33EF04E54D7}" type="datetimeFigureOut">
              <a:rPr lang="en-AU" smtClean="0"/>
              <a:pPr/>
              <a:t>25/04/2011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AU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5741286-29A6-4E79-B2A8-7FD79947D3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2188-D87F-4F41-8C13-A33EF04E54D7}" type="datetimeFigureOut">
              <a:rPr lang="en-AU" smtClean="0"/>
              <a:pPr/>
              <a:t>25/04/2011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5741286-29A6-4E79-B2A8-7FD79947D3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2188-D87F-4F41-8C13-A33EF04E54D7}" type="datetimeFigureOut">
              <a:rPr lang="en-AU" smtClean="0"/>
              <a:pPr/>
              <a:t>25/04/2011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5741286-29A6-4E79-B2A8-7FD79947D3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5741286-29A6-4E79-B2A8-7FD79947D3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2188-D87F-4F41-8C13-A33EF04E54D7}" type="datetimeFigureOut">
              <a:rPr lang="en-AU" smtClean="0"/>
              <a:pPr/>
              <a:t>25/04/2011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5741286-29A6-4E79-B2A8-7FD79947D3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2B32188-D87F-4F41-8C13-A33EF04E54D7}" type="datetimeFigureOut">
              <a:rPr lang="en-AU" smtClean="0"/>
              <a:pPr/>
              <a:t>25/04/2011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2B32188-D87F-4F41-8C13-A33EF04E54D7}" type="datetimeFigureOut">
              <a:rPr lang="en-AU" smtClean="0"/>
              <a:pPr/>
              <a:t>25/04/2011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5741286-29A6-4E79-B2A8-7FD79947D3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Fatigue &amp; Recovery Mechanisms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Summary of Lactic acid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291264" cy="5112568"/>
          </a:xfrm>
        </p:spPr>
        <p:txBody>
          <a:bodyPr>
            <a:normAutofit fontScale="85000" lnSpcReduction="20000"/>
          </a:bodyPr>
          <a:lstStyle/>
          <a:p>
            <a:endParaRPr lang="en-AU" dirty="0" smtClean="0"/>
          </a:p>
          <a:p>
            <a:r>
              <a:rPr lang="en-AU" dirty="0" smtClean="0"/>
              <a:t>As </a:t>
            </a:r>
            <a:r>
              <a:rPr lang="en-AU" dirty="0" smtClean="0"/>
              <a:t>we exercise glycogen is broken down and </a:t>
            </a:r>
            <a:r>
              <a:rPr lang="en-AU" dirty="0" err="1" smtClean="0"/>
              <a:t>pyruvate</a:t>
            </a:r>
            <a:r>
              <a:rPr lang="en-AU" dirty="0" smtClean="0"/>
              <a:t> is formed</a:t>
            </a:r>
          </a:p>
          <a:p>
            <a:r>
              <a:rPr lang="en-AU" dirty="0" smtClean="0"/>
              <a:t>Insufficient O2 is available to break down </a:t>
            </a:r>
            <a:r>
              <a:rPr lang="en-AU" dirty="0" err="1" smtClean="0"/>
              <a:t>pyruvate</a:t>
            </a:r>
            <a:r>
              <a:rPr lang="en-AU" dirty="0" smtClean="0"/>
              <a:t>, lactate and H+ are produced</a:t>
            </a:r>
          </a:p>
          <a:p>
            <a:r>
              <a:rPr lang="en-AU" dirty="0" smtClean="0"/>
              <a:t>lactate and H+ enter the surrounding muscle tissue and are then transported to the blood</a:t>
            </a:r>
          </a:p>
          <a:p>
            <a:r>
              <a:rPr lang="en-AU" dirty="0" smtClean="0"/>
              <a:t>The muscle cells and tissue receiving the lactate either break down the lactate or use it in the creation of glycogen</a:t>
            </a:r>
          </a:p>
          <a:p>
            <a:r>
              <a:rPr lang="en-AU" dirty="0" smtClean="0"/>
              <a:t>Glycogen remains in the muscle cells until more energy/ATP is required</a:t>
            </a:r>
          </a:p>
          <a:p>
            <a:r>
              <a:rPr lang="en-AU" dirty="0" smtClean="0"/>
              <a:t>When lactate accumulates and severe blood acidosis occurs, fatigue tends to follow quickly (interferes with contractile and metabolic functions)</a:t>
            </a:r>
          </a:p>
          <a:p>
            <a:r>
              <a:rPr lang="en-AU" dirty="0" smtClean="0"/>
              <a:t>ACTIVE OR PASSIVE RECOVERY????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Thinking Things Through Questions Page 151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TASK</a:t>
            </a:r>
            <a:br>
              <a:rPr lang="en-AU" dirty="0" smtClean="0"/>
            </a:br>
            <a:endParaRPr lang="en-A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Oxygen Deficit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As the body moves from rest to exercise it involves some time where the bodies demand for oxygen exceeds the supply available. </a:t>
            </a:r>
          </a:p>
          <a:p>
            <a:r>
              <a:rPr lang="en-AU" dirty="0" smtClean="0"/>
              <a:t>Whilst in oxygen deficit, the body can continue to exercise by obtaining ATP anaerobically. </a:t>
            </a:r>
          </a:p>
          <a:p>
            <a:pPr lvl="8"/>
            <a:r>
              <a:rPr lang="en-AU" dirty="0" smtClean="0"/>
              <a:t>Graph page 152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908720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Define O2 Deficit</a:t>
            </a:r>
            <a:endParaRPr lang="en-A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Steady State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Oxygen consumption rises rapidly during the first minute or so of exercise until sufficient oxygen is taken up, transported and utilised to meet exercise demands.</a:t>
            </a:r>
          </a:p>
          <a:p>
            <a:r>
              <a:rPr lang="en-AU" dirty="0" smtClean="0"/>
              <a:t>When the performance becomes predominately aerobic in nature the aerobic energy system becomes the major supplier of ATP &amp; a steady state is achieved</a:t>
            </a:r>
          </a:p>
          <a:p>
            <a:pPr lvl="1"/>
            <a:r>
              <a:rPr lang="en-AU" dirty="0" smtClean="0"/>
              <a:t>When the body is able to supply sufficient oxygen to meet the oxygen demands</a:t>
            </a:r>
            <a:endParaRPr lang="en-AU" dirty="0"/>
          </a:p>
          <a:p>
            <a:pPr lvl="1"/>
            <a:r>
              <a:rPr lang="en-AU" dirty="0" smtClean="0"/>
              <a:t>This also contributes to lactate breakdown, removal and conversion back into useful forms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Pg 153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026" name="Picture 2" descr="http://www.pponline.co.uk/encyc/img/245Afig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44824"/>
            <a:ext cx="5010150" cy="3209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NOTE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On graphs the steady state will be represented by plateaus</a:t>
            </a:r>
          </a:p>
          <a:p>
            <a:r>
              <a:rPr lang="en-AU" dirty="0" smtClean="0"/>
              <a:t>O2 Deficit will be represented by steep lines</a:t>
            </a:r>
          </a:p>
          <a:p>
            <a:pPr>
              <a:defRPr/>
            </a:pPr>
            <a:r>
              <a:rPr lang="en-AU" dirty="0"/>
              <a:t>Answer the following questions:</a:t>
            </a:r>
          </a:p>
          <a:p>
            <a:pPr marL="1314450" lvl="2" indent="-514350">
              <a:buFont typeface="+mj-lt"/>
              <a:buAutoNum type="arabicPeriod"/>
              <a:defRPr/>
            </a:pPr>
            <a:r>
              <a:rPr lang="en-AU" dirty="0" smtClean="0"/>
              <a:t>Explain </a:t>
            </a:r>
            <a:r>
              <a:rPr lang="en-AU" dirty="0"/>
              <a:t>why an oxygen deficit occurs in physical activity. </a:t>
            </a:r>
            <a:endParaRPr lang="en-AU" dirty="0" smtClean="0"/>
          </a:p>
          <a:p>
            <a:pPr marL="1314450" lvl="2" indent="-514350">
              <a:buFont typeface="+mj-lt"/>
              <a:buAutoNum type="arabicPeriod"/>
              <a:defRPr/>
            </a:pPr>
            <a:r>
              <a:rPr lang="en-AU" dirty="0" smtClean="0"/>
              <a:t>As </a:t>
            </a:r>
            <a:r>
              <a:rPr lang="en-AU" dirty="0"/>
              <a:t>exercise becomes more intense, the demand for ATP continues to rise and the supply of oxygen is insufficient. Identify the consequence of this for the body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Oxygen Debt or EPOC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Completion of exercise, the demand for ATP decreases dramatically. However, the amount of oxygen consumed still remains above the amount required at resting levels.</a:t>
            </a:r>
          </a:p>
          <a:p>
            <a:r>
              <a:rPr lang="en-AU" dirty="0" smtClean="0"/>
              <a:t>O2 consumption stays about resting levels during the warm-down and is extended when active recovery is undertaken to assist in the removal of metabolic by-products</a:t>
            </a:r>
          </a:p>
          <a:p>
            <a:pPr>
              <a:buNone/>
            </a:pPr>
            <a:r>
              <a:rPr lang="en-AU" dirty="0" smtClean="0"/>
              <a:t>Definition: Volume of oxygen used during recovery from exercise in excess of resting oxygen consumption</a:t>
            </a:r>
            <a:endParaRPr lang="en-A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EPOC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The size of oxygen debt is proportional to the intensity and duration of the activity undertaken</a:t>
            </a:r>
          </a:p>
          <a:p>
            <a:r>
              <a:rPr lang="en-AU" dirty="0" smtClean="0"/>
              <a:t>What parts can the EPOC be divided into?</a:t>
            </a:r>
          </a:p>
          <a:p>
            <a:pPr lvl="1"/>
            <a:r>
              <a:rPr lang="en-AU" dirty="0" smtClean="0"/>
              <a:t>Describe them in detail</a:t>
            </a:r>
          </a:p>
          <a:p>
            <a:pPr lvl="1"/>
            <a:r>
              <a:rPr lang="en-AU" dirty="0" smtClean="0"/>
              <a:t>Thinking Things Through Questions page 155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Fuel Depletion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When calling upon the anaerobic energy systems, depletion of ATP and then PC are the most common causes of </a:t>
            </a:r>
            <a:r>
              <a:rPr lang="en-AU" dirty="0" smtClean="0"/>
              <a:t>fatigue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Glycogen depletion </a:t>
            </a:r>
            <a:r>
              <a:rPr lang="en-AU" dirty="0" smtClean="0"/>
              <a:t>becomes a </a:t>
            </a:r>
            <a:r>
              <a:rPr lang="en-AU" dirty="0" smtClean="0"/>
              <a:t>significant factor for the events lasting longer than 1 hours</a:t>
            </a:r>
            <a:r>
              <a:rPr lang="en-AU" dirty="0" smtClean="0"/>
              <a:t>.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It is important to consider the intensity and duration of an activity, link to primary sources of energy systems before you can work out which fuels are being depleted.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404664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Copy table 6.6 pg 157</a:t>
            </a:r>
            <a:endParaRPr lang="en-A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Fuel Depletion cont..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en-AU" sz="3800" dirty="0"/>
              <a:t>Stores of glycogen in the muscle and liver can fuel continuous exercise for over 90 mins. </a:t>
            </a:r>
          </a:p>
          <a:p>
            <a:pPr>
              <a:lnSpc>
                <a:spcPct val="90000"/>
              </a:lnSpc>
              <a:defRPr/>
            </a:pPr>
            <a:endParaRPr lang="en-AU" sz="3800" dirty="0"/>
          </a:p>
          <a:p>
            <a:pPr>
              <a:lnSpc>
                <a:spcPct val="90000"/>
              </a:lnSpc>
              <a:defRPr/>
            </a:pPr>
            <a:r>
              <a:rPr lang="en-AU" sz="3800" dirty="0"/>
              <a:t>Muscle glycogen is generally the first fuel source used during aerobic exercise; then liver glycogen and eventually blood-borne and stored fat.</a:t>
            </a:r>
          </a:p>
          <a:p>
            <a:pPr>
              <a:lnSpc>
                <a:spcPct val="90000"/>
              </a:lnSpc>
              <a:defRPr/>
            </a:pPr>
            <a:endParaRPr lang="en-AU" sz="3800" dirty="0"/>
          </a:p>
          <a:p>
            <a:pPr>
              <a:lnSpc>
                <a:spcPct val="90000"/>
              </a:lnSpc>
              <a:defRPr/>
            </a:pPr>
            <a:r>
              <a:rPr lang="en-AU" sz="3800" dirty="0"/>
              <a:t>Fat conversion to energy is far less efficient than that for glycogen, resulting in a reduced intensity.</a:t>
            </a:r>
          </a:p>
          <a:p>
            <a:pPr>
              <a:lnSpc>
                <a:spcPct val="90000"/>
              </a:lnSpc>
              <a:defRPr/>
            </a:pPr>
            <a:endParaRPr lang="en-AU" sz="3800" dirty="0"/>
          </a:p>
          <a:p>
            <a:pPr>
              <a:lnSpc>
                <a:spcPct val="90000"/>
              </a:lnSpc>
              <a:defRPr/>
            </a:pPr>
            <a:r>
              <a:rPr lang="en-AU" sz="3800" dirty="0"/>
              <a:t>As energy stores are continually depleted, fatigue occurs and therefore the quality of performance decreases  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Fatigue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During exercise, skeletal muscles cannot maintain constant levels of contraction.</a:t>
            </a:r>
          </a:p>
          <a:p>
            <a:r>
              <a:rPr lang="en-AU" dirty="0" smtClean="0"/>
              <a:t>With repeated contractions, there is a loss of force as fatigue sets in</a:t>
            </a:r>
          </a:p>
          <a:p>
            <a:r>
              <a:rPr lang="en-AU" dirty="0" smtClean="0"/>
              <a:t>Fatigue: exercise-induced reduction in the power generating capacity of muscle and inability to continue the activity.</a:t>
            </a:r>
            <a:endParaRPr lang="en-A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88840"/>
            <a:ext cx="8077200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Metabolic by-products</a:t>
            </a:r>
            <a:br>
              <a:rPr lang="en-AU" dirty="0" smtClean="0"/>
            </a:br>
            <a:r>
              <a:rPr lang="en-AU" dirty="0" smtClean="0"/>
              <a:t>H+ in plasma &amp; Muscles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Negative effect on performance associated with blood lactate accumulation is due to an increase in H+</a:t>
            </a:r>
          </a:p>
          <a:p>
            <a:r>
              <a:rPr lang="en-AU" dirty="0" smtClean="0"/>
              <a:t>H+ makes the muscle acidic, which will contribute to decreased muscle function</a:t>
            </a:r>
          </a:p>
          <a:p>
            <a:r>
              <a:rPr lang="en-AU" dirty="0" smtClean="0"/>
              <a:t>As concentration of H+ increase the blood and muscles become increasingly acidic</a:t>
            </a:r>
          </a:p>
          <a:p>
            <a:endParaRPr lang="en-AU" dirty="0"/>
          </a:p>
        </p:txBody>
      </p:sp>
      <p:pic>
        <p:nvPicPr>
          <p:cNvPr id="4" name="Picture 6" descr="1113922949_78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804248" y="5013176"/>
            <a:ext cx="2117557" cy="1588169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Metabolic by-products</a:t>
            </a:r>
            <a:br>
              <a:rPr lang="en-AU" dirty="0" smtClean="0"/>
            </a:br>
            <a:r>
              <a:rPr lang="en-AU" dirty="0" smtClean="0"/>
              <a:t>inorganic </a:t>
            </a:r>
            <a:r>
              <a:rPr lang="en-AU" dirty="0" err="1" smtClean="0"/>
              <a:t>phosophates</a:t>
            </a:r>
            <a:r>
              <a:rPr lang="en-AU" dirty="0" smtClean="0"/>
              <a:t> (Pi) and ADP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The accumulation of Pi that occurs rapidly during high intensity exercise performance bouts will lead to a reversal of its release step, resulting in decreased contractile force production.</a:t>
            </a:r>
          </a:p>
          <a:p>
            <a:r>
              <a:rPr lang="en-AU" dirty="0" smtClean="0"/>
              <a:t>Pi is probably the largest contributor to the fatigue process in exercise of any duration</a:t>
            </a:r>
          </a:p>
          <a:p>
            <a:pPr lvl="1"/>
            <a:r>
              <a:rPr lang="en-AU" dirty="0" smtClean="0"/>
              <a:t>Read page 157-158 and look at your CD</a:t>
            </a:r>
            <a:endParaRPr lang="en-A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Neuromuscular Factors</a:t>
            </a:r>
            <a:br>
              <a:rPr lang="en-AU" dirty="0" smtClean="0"/>
            </a:br>
            <a:r>
              <a:rPr lang="en-AU" dirty="0" smtClean="0"/>
              <a:t>Decreased CNS ‘firing’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Brain detects fatigue and sends weakness signals to the working muscles is an effort to reduce intensity and slow work rate of muscles</a:t>
            </a:r>
          </a:p>
          <a:p>
            <a:r>
              <a:rPr lang="en-AU" dirty="0" smtClean="0"/>
              <a:t>As intensity of exercise increases, a point is reached where Ach release slows down – less electrical stimulation crossing the gap and less muscle stimulation</a:t>
            </a:r>
            <a:endParaRPr lang="en-A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Elevated body Temperature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Normal core body Temp is 36.5 to 37.5 degrees Celsius.</a:t>
            </a:r>
          </a:p>
          <a:p>
            <a:r>
              <a:rPr lang="en-AU" dirty="0" smtClean="0"/>
              <a:t>It is important to maintain a balance between heat production and heat loss to stay within this range and sustain normal physiological functions.</a:t>
            </a:r>
          </a:p>
          <a:p>
            <a:r>
              <a:rPr lang="en-AU" dirty="0" smtClean="0"/>
              <a:t>If heat production exceeds heat loss, then body core temp will rise and hyperthermia may result</a:t>
            </a:r>
            <a:endParaRPr lang="en-A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Heat Production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Produced internally and externally</a:t>
            </a:r>
          </a:p>
          <a:p>
            <a:r>
              <a:rPr lang="en-AU" dirty="0" smtClean="0"/>
              <a:t>During maximal and prolonged exercise </a:t>
            </a:r>
            <a:r>
              <a:rPr lang="en-AU" dirty="0" smtClean="0"/>
              <a:t>up to </a:t>
            </a:r>
            <a:r>
              <a:rPr lang="en-AU" dirty="0" smtClean="0"/>
              <a:t>90% of body heat can be generated by exercising muscles</a:t>
            </a:r>
          </a:p>
          <a:p>
            <a:r>
              <a:rPr lang="en-AU" dirty="0" smtClean="0"/>
              <a:t>Remaining heat comes from ambient air conditions, normal metabolic processes and bother thermal and solar radiation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Heat Loss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Bodies tend to lose heat via radiation, conduction, convection and evaporation</a:t>
            </a:r>
          </a:p>
          <a:p>
            <a:r>
              <a:rPr lang="en-AU" dirty="0" smtClean="0"/>
              <a:t>During evaporation sweat is produced to provide body cooling – only effective mechanism when temp rise above 36 degrees </a:t>
            </a:r>
            <a:r>
              <a:rPr lang="en-AU" dirty="0" smtClean="0"/>
              <a:t>C</a:t>
            </a:r>
            <a:r>
              <a:rPr lang="en-AU" dirty="0" smtClean="0"/>
              <a:t>elsius</a:t>
            </a:r>
            <a:endParaRPr lang="en-AU" dirty="0" smtClean="0"/>
          </a:p>
          <a:p>
            <a:r>
              <a:rPr lang="en-AU" dirty="0" smtClean="0"/>
              <a:t>High air temp and humidity levels greatly reduce heat loss from the body and together produce extremely dangerous conditions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Heat Loss cont..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2-3% body weight loss through sweating result in impaired thermoregulation, muscle endurance and neuromuscular coordination.</a:t>
            </a:r>
          </a:p>
          <a:p>
            <a:r>
              <a:rPr lang="en-AU" dirty="0" smtClean="0"/>
              <a:t>If 6% loss via sweating unconsciousness may result in an effort to protect the body from overheating</a:t>
            </a:r>
          </a:p>
          <a:p>
            <a:r>
              <a:rPr lang="en-AU" dirty="0" smtClean="0"/>
              <a:t>What happens as core temperature rises??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Page 159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Thinking Things Through Questions </a:t>
            </a:r>
            <a:endParaRPr lang="en-A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Aim to return the body to pre-exercise conditions and in doing so, reverse the effects of fatigue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Recovery Strategies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fatigue dependent on?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The onset and rate of development of fatigue is dependent on:</a:t>
            </a:r>
          </a:p>
          <a:p>
            <a:pPr lvl="2"/>
            <a:r>
              <a:rPr lang="en-AU" dirty="0" smtClean="0"/>
              <a:t>Type of activity – intermittent or continuous</a:t>
            </a:r>
          </a:p>
          <a:p>
            <a:pPr lvl="2"/>
            <a:r>
              <a:rPr lang="en-AU" dirty="0" smtClean="0"/>
              <a:t>Muscle fibre type – fast or slow</a:t>
            </a:r>
          </a:p>
          <a:p>
            <a:pPr lvl="2"/>
            <a:r>
              <a:rPr lang="en-AU" dirty="0" smtClean="0"/>
              <a:t>Type of muscular contraction – isotonic, isometric, </a:t>
            </a:r>
            <a:r>
              <a:rPr lang="en-AU" dirty="0" err="1" smtClean="0"/>
              <a:t>isokinetic</a:t>
            </a:r>
            <a:endParaRPr lang="en-AU" dirty="0" smtClean="0"/>
          </a:p>
          <a:p>
            <a:pPr lvl="2"/>
            <a:r>
              <a:rPr lang="en-AU" dirty="0" smtClean="0"/>
              <a:t>Intensity and duration of activity</a:t>
            </a:r>
          </a:p>
          <a:p>
            <a:pPr lvl="2"/>
            <a:r>
              <a:rPr lang="en-AU" dirty="0" smtClean="0"/>
              <a:t>Level of fitness or training adaptations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Refuelling</a:t>
            </a:r>
            <a:br>
              <a:rPr lang="en-AU" dirty="0" smtClean="0"/>
            </a:br>
            <a:r>
              <a:rPr lang="en-AU" dirty="0" smtClean="0"/>
              <a:t>PC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Restored extremely rapidly as soon as rest or recovery commences and is facilitated by passive recovery.</a:t>
            </a:r>
          </a:p>
          <a:p>
            <a:r>
              <a:rPr lang="en-AU" dirty="0" smtClean="0"/>
              <a:t>Most PC is restored during the rapid part of the oxygen debt, with an almost incredible 70% being restored in the first 30 seconds of recovery.  Up to 10mins to restore to pre-exercise levels</a:t>
            </a:r>
          </a:p>
          <a:p>
            <a:r>
              <a:rPr lang="en-AU" dirty="0" smtClean="0"/>
              <a:t>Body replenishes PC from two sources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AU" dirty="0" smtClean="0"/>
              <a:t>Liver produces PC from amino acids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AU" dirty="0" smtClean="0"/>
              <a:t>Dietary </a:t>
            </a:r>
            <a:r>
              <a:rPr lang="en-AU" dirty="0" err="1" smtClean="0"/>
              <a:t>creatine</a:t>
            </a:r>
            <a:r>
              <a:rPr lang="en-AU" dirty="0" smtClean="0"/>
              <a:t> is obtained from red meats or </a:t>
            </a:r>
            <a:r>
              <a:rPr lang="en-AU" dirty="0" err="1" smtClean="0"/>
              <a:t>creatine</a:t>
            </a:r>
            <a:r>
              <a:rPr lang="en-AU" dirty="0" smtClean="0"/>
              <a:t> monohydrate supplements</a:t>
            </a:r>
          </a:p>
          <a:p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69269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Table 6.7 pg 162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Muscle glycogen and blood glucose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AU" dirty="0" smtClean="0"/>
              <a:t>Body uses glucose at a rate of 1 gram per min during moderate exercise and a slightly higher rate during high-intensity exercise.</a:t>
            </a:r>
          </a:p>
          <a:p>
            <a:r>
              <a:rPr lang="en-AU" dirty="0" smtClean="0"/>
              <a:t>CHOs should be consumed during exercise lasting longer than 1 hour, after which time more than 60grams of CHO would have been metabolised and converted to energy</a:t>
            </a:r>
          </a:p>
          <a:p>
            <a:r>
              <a:rPr lang="en-AU" dirty="0" smtClean="0"/>
              <a:t>Could CHO Load 4-5 days before competition</a:t>
            </a:r>
          </a:p>
          <a:p>
            <a:r>
              <a:rPr lang="en-AU" dirty="0" smtClean="0"/>
              <a:t>Training or competition lasting longer than 60 minutes, hypertonic sports drinks should be consumed in order to lessen the amount of glycogen drained from the liver.</a:t>
            </a:r>
            <a:endParaRPr lang="en-A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Muscle glycogen and blood glucose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Critical to replenish used glycogen as quickly as possible during recovery because the muscles are able to store greater amounts of CHOs within the initial couple of hours following exercise</a:t>
            </a:r>
          </a:p>
          <a:p>
            <a:r>
              <a:rPr lang="en-AU" dirty="0" smtClean="0"/>
              <a:t>High GI foods consumed as soon as practicable after events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Metabolic by-products</a:t>
            </a:r>
            <a:br>
              <a:rPr lang="en-AU" dirty="0" smtClean="0"/>
            </a:br>
            <a:r>
              <a:rPr lang="en-AU" dirty="0" smtClean="0"/>
              <a:t>H+ in plasma and muscle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Fatigue Mechanisms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Fatigue sees a reduction in both muscle force and shortening velocity; together, these bring about reduced muscular power as well.</a:t>
            </a:r>
          </a:p>
          <a:p>
            <a:endParaRPr lang="en-AU" dirty="0"/>
          </a:p>
          <a:p>
            <a:r>
              <a:rPr lang="en-AU" dirty="0" smtClean="0"/>
              <a:t>Types of Fatigue:</a:t>
            </a:r>
          </a:p>
          <a:p>
            <a:pPr lvl="1"/>
            <a:r>
              <a:rPr lang="en-AU" dirty="0" smtClean="0"/>
              <a:t>Central fatigue</a:t>
            </a:r>
          </a:p>
          <a:p>
            <a:pPr lvl="1"/>
            <a:r>
              <a:rPr lang="en-AU" dirty="0" smtClean="0"/>
              <a:t>Peripheral fatigue</a:t>
            </a:r>
          </a:p>
          <a:p>
            <a:pPr lvl="1"/>
            <a:r>
              <a:rPr lang="en-AU" dirty="0" smtClean="0"/>
              <a:t>Fuel depletion</a:t>
            </a:r>
          </a:p>
          <a:p>
            <a:pPr lvl="1"/>
            <a:r>
              <a:rPr lang="en-AU" dirty="0" smtClean="0"/>
              <a:t>Metabolic by-products</a:t>
            </a:r>
          </a:p>
          <a:p>
            <a:pPr lvl="1"/>
            <a:r>
              <a:rPr lang="en-AU" dirty="0" smtClean="0"/>
              <a:t>Neuromuscular events</a:t>
            </a:r>
          </a:p>
          <a:p>
            <a:pPr lvl="1"/>
            <a:r>
              <a:rPr lang="en-AU" dirty="0" smtClean="0"/>
              <a:t>Elevated body temperature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Types of Fatigue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Central Fatigue – occurs when muscular function is decreases as a result of CNS impairment</a:t>
            </a:r>
          </a:p>
          <a:p>
            <a:endParaRPr lang="en-AU" dirty="0"/>
          </a:p>
          <a:p>
            <a:r>
              <a:rPr lang="en-AU" dirty="0" smtClean="0"/>
              <a:t>Peripheral Fatigue – occurs when muscle function is disrupted at the muscle site(s) as a result of impaired internal muscle process.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>
                <a:solidFill>
                  <a:schemeClr val="accent1">
                    <a:satMod val="150000"/>
                  </a:schemeClr>
                </a:solidFill>
              </a:rPr>
              <a:t>Levels of Fatigue</a:t>
            </a:r>
            <a:endParaRPr lang="en-A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Fatigue can be classified into local, general and chronic and they apply to different types and intensities of exercise.</a:t>
            </a:r>
          </a:p>
        </p:txBody>
      </p:sp>
      <p:pic>
        <p:nvPicPr>
          <p:cNvPr id="14340" name="Picture 2" descr="http://www.darkcirclespuffyeyes.com/images/sleep-fatigue-dark-circ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0" y="3429000"/>
            <a:ext cx="27051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http://www.lupusqld.org.au/wordpress/wp-content/uploads/2010/02/Girls-on-treadmi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63" y="3000375"/>
            <a:ext cx="2357437" cy="353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7544" y="3861048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Look at table 6.1 page 147 of your books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Lactic Acid + or -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Very important and useful energy source, used to enhance performance</a:t>
            </a:r>
          </a:p>
          <a:p>
            <a:r>
              <a:rPr lang="en-AU" dirty="0" smtClean="0"/>
              <a:t>Lactic acid is continually being produced and removed even at rest</a:t>
            </a:r>
          </a:p>
          <a:p>
            <a:r>
              <a:rPr lang="en-AU" dirty="0" smtClean="0"/>
              <a:t>Ultra-endurance athletes can have near-resting lactic acid levels following training and competition, despite feel exhausted</a:t>
            </a:r>
          </a:p>
          <a:p>
            <a:pPr lvl="1"/>
            <a:r>
              <a:rPr lang="en-AU" dirty="0" smtClean="0"/>
              <a:t>During low to moderate density exercise, production = removal resulting in no significant overall increase</a:t>
            </a:r>
            <a:endParaRPr lang="en-AU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en-AU" sz="3200" dirty="0"/>
              <a:t>Lactate production increases in proportion to exercise rates and at some point, a rate or workload will be reached which sees lactate production increase (LIP)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LIP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Point that the rate of lactate production exceeds the rate of lactate removal. </a:t>
            </a:r>
          </a:p>
          <a:p>
            <a:r>
              <a:rPr lang="en-AU" dirty="0" smtClean="0"/>
              <a:t>Usually triggered about 85% of Max HR</a:t>
            </a:r>
          </a:p>
          <a:p>
            <a:endParaRPr lang="en-A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429000"/>
            <a:ext cx="4182615" cy="2891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Lactic Acid + or – cont...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AU" dirty="0" smtClean="0"/>
              <a:t>Via glycolysis, each glycogen molecule is split into 2 </a:t>
            </a:r>
            <a:r>
              <a:rPr lang="en-AU" dirty="0" err="1" smtClean="0"/>
              <a:t>pyruvic</a:t>
            </a:r>
            <a:r>
              <a:rPr lang="en-AU" dirty="0" smtClean="0"/>
              <a:t> acid molecules and energy is released to for ATP, which then allows more muscular contractions to occur.</a:t>
            </a:r>
          </a:p>
          <a:p>
            <a:r>
              <a:rPr lang="en-AU" dirty="0" smtClean="0"/>
              <a:t>With sufficient O2, the Pyruvic acid enters the mitochondria and undergoes aerobic glycolysis to produce more ATP.</a:t>
            </a:r>
          </a:p>
          <a:p>
            <a:r>
              <a:rPr lang="en-AU" dirty="0" smtClean="0"/>
              <a:t>WITHOUT SUFFICIENT O2, the Pyruvic acid transforms into lactic acid via anaerobic glycolysis</a:t>
            </a:r>
          </a:p>
          <a:p>
            <a:r>
              <a:rPr lang="en-AU" dirty="0" smtClean="0"/>
              <a:t>Glycolysis results in the increase in Pyruvic acid and H+</a:t>
            </a:r>
          </a:p>
          <a:p>
            <a:pPr lvl="3"/>
            <a:r>
              <a:rPr lang="en-AU" dirty="0" smtClean="0"/>
              <a:t>Read page 148</a:t>
            </a:r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217</TotalTime>
  <Words>1574</Words>
  <Application>Microsoft Office PowerPoint</Application>
  <PresentationFormat>On-screen Show (4:3)</PresentationFormat>
  <Paragraphs>144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Civic</vt:lpstr>
      <vt:lpstr>Fatigue &amp; Recovery Mechanisms</vt:lpstr>
      <vt:lpstr>Fatigue</vt:lpstr>
      <vt:lpstr>What is fatigue dependent on?</vt:lpstr>
      <vt:lpstr>Fatigue Mechanisms</vt:lpstr>
      <vt:lpstr>Types of Fatigue</vt:lpstr>
      <vt:lpstr>Levels of Fatigue</vt:lpstr>
      <vt:lpstr>Lactic Acid + or -</vt:lpstr>
      <vt:lpstr>LIP</vt:lpstr>
      <vt:lpstr>Lactic Acid + or – cont...</vt:lpstr>
      <vt:lpstr>Summary of Lactic acid</vt:lpstr>
      <vt:lpstr>TASK </vt:lpstr>
      <vt:lpstr>Oxygen Deficit</vt:lpstr>
      <vt:lpstr>Steady State</vt:lpstr>
      <vt:lpstr>Pg 153</vt:lpstr>
      <vt:lpstr>NOTE</vt:lpstr>
      <vt:lpstr>Oxygen Debt or EPOC</vt:lpstr>
      <vt:lpstr>EPOC</vt:lpstr>
      <vt:lpstr>Fuel Depletion</vt:lpstr>
      <vt:lpstr>Fuel Depletion cont.. </vt:lpstr>
      <vt:lpstr>Slide 20</vt:lpstr>
      <vt:lpstr>Metabolic by-products H+ in plasma &amp; Muscles</vt:lpstr>
      <vt:lpstr>Metabolic by-products inorganic phosophates (Pi) and ADP</vt:lpstr>
      <vt:lpstr>Neuromuscular Factors Decreased CNS ‘firing’</vt:lpstr>
      <vt:lpstr>Elevated body Temperature</vt:lpstr>
      <vt:lpstr>Heat Production</vt:lpstr>
      <vt:lpstr>Heat Loss</vt:lpstr>
      <vt:lpstr>Heat Loss cont..</vt:lpstr>
      <vt:lpstr>Thinking Things Through Questions </vt:lpstr>
      <vt:lpstr>Recovery Strategies</vt:lpstr>
      <vt:lpstr>Refuelling PC</vt:lpstr>
      <vt:lpstr>Muscle glycogen and blood glucose</vt:lpstr>
      <vt:lpstr>Muscle glycogen and blood glucose</vt:lpstr>
      <vt:lpstr>Metabolic by-products H+ in plasma and muscle</vt:lpstr>
    </vt:vector>
  </TitlesOfParts>
  <Company>Gisborne Secondary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Fatigue &amp; Recovery Mechanisms</dc:title>
  <dc:creator>Teacher</dc:creator>
  <cp:lastModifiedBy>Teacher</cp:lastModifiedBy>
  <cp:revision>72</cp:revision>
  <dcterms:created xsi:type="dcterms:W3CDTF">2011-04-25T05:29:26Z</dcterms:created>
  <dcterms:modified xsi:type="dcterms:W3CDTF">2011-04-25T12:49:42Z</dcterms:modified>
</cp:coreProperties>
</file>