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  <p:sldId id="276" r:id="rId22"/>
    <p:sldId id="278" r:id="rId23"/>
    <p:sldId id="279" r:id="rId24"/>
    <p:sldId id="280" r:id="rId25"/>
    <p:sldId id="281" r:id="rId26"/>
    <p:sldId id="296" r:id="rId27"/>
    <p:sldId id="283" r:id="rId28"/>
    <p:sldId id="284" r:id="rId29"/>
    <p:sldId id="285" r:id="rId30"/>
    <p:sldId id="297" r:id="rId31"/>
    <p:sldId id="288" r:id="rId32"/>
    <p:sldId id="289" r:id="rId33"/>
    <p:sldId id="292" r:id="rId34"/>
    <p:sldId id="290" r:id="rId35"/>
    <p:sldId id="293" r:id="rId36"/>
    <p:sldId id="295" r:id="rId37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17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17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176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176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015D43-A2B9-4D09-A7A5-7CF2AFDD19C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79BDB-06CE-41CA-9DBA-1A5792222C9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84B53-1329-4423-BA99-94A6928A71A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BFED7-F848-43C3-BC5B-F35140A3765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7E78E-01F5-4200-A465-70B9E516B22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DB93A-85DA-47D7-BC3B-C49F0D0F439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BDE77-36BE-4EDC-A8A1-B5CFA689AB1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A2328-AABA-4F25-83A9-B628CF91C27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E38FA-19C3-4018-BF61-859D80881AA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401D8-0E32-43F1-BA7F-1F0C22EB8E8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ADE72-9F9C-4831-88BE-2F7CEA9E219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72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2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2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2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2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2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073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073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074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A8D5CAE-56D8-4F1F-8567-8E040A66B463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07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981075"/>
            <a:ext cx="7772400" cy="1470025"/>
          </a:xfrm>
        </p:spPr>
        <p:txBody>
          <a:bodyPr/>
          <a:lstStyle/>
          <a:p>
            <a:r>
              <a:rPr lang="en-AU"/>
              <a:t>Respiratory System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2852738"/>
            <a:ext cx="6400800" cy="1752600"/>
          </a:xfrm>
        </p:spPr>
        <p:txBody>
          <a:bodyPr/>
          <a:lstStyle/>
          <a:p>
            <a:r>
              <a:rPr lang="en-AU"/>
              <a:t>Introduction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Pharynx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Section where back of mouth and throat combine </a:t>
            </a:r>
          </a:p>
          <a:p>
            <a:r>
              <a:rPr lang="en-AU"/>
              <a:t>Air also warmed in this region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789363"/>
            <a:ext cx="4887913" cy="96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AU"/>
              <a:t>The Larynx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r>
              <a:rPr lang="en-AU"/>
              <a:t>More evident in males - ‘Adam apple’</a:t>
            </a:r>
          </a:p>
          <a:p>
            <a:r>
              <a:rPr lang="en-AU"/>
              <a:t>Contains vocal cords – 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3644900"/>
            <a:ext cx="6480175" cy="1754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Trachea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970338" cy="4924425"/>
          </a:xfrm>
        </p:spPr>
        <p:txBody>
          <a:bodyPr/>
          <a:lstStyle/>
          <a:p>
            <a:r>
              <a:rPr lang="en-AU"/>
              <a:t>Wind-pipe </a:t>
            </a:r>
          </a:p>
          <a:p>
            <a:r>
              <a:rPr lang="en-AU"/>
              <a:t>Made up of rings of hyaline cartilage </a:t>
            </a:r>
          </a:p>
          <a:p>
            <a:r>
              <a:rPr lang="en-AU"/>
              <a:t>Sits behind sternum = well protected</a:t>
            </a:r>
          </a:p>
          <a:p>
            <a:endParaRPr lang="en-AU"/>
          </a:p>
        </p:txBody>
      </p:sp>
      <p:pic>
        <p:nvPicPr>
          <p:cNvPr id="35845" name="Picture 5" descr="sheep_trachea_op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700213"/>
            <a:ext cx="35433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Bronchi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3887787" cy="4679950"/>
          </a:xfrm>
        </p:spPr>
        <p:txBody>
          <a:bodyPr/>
          <a:lstStyle/>
          <a:p>
            <a:r>
              <a:rPr lang="en-AU"/>
              <a:t>Two tubes that provide air to the lungs!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412875"/>
            <a:ext cx="2879725" cy="1635125"/>
          </a:xfrm>
          <a:prstGeom prst="rect">
            <a:avLst/>
          </a:prstGeom>
          <a:noFill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84538"/>
            <a:ext cx="3673475" cy="311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Bronchioles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86238" cy="4349750"/>
          </a:xfrm>
        </p:spPr>
        <p:txBody>
          <a:bodyPr/>
          <a:lstStyle/>
          <a:p>
            <a:r>
              <a:rPr lang="en-AU"/>
              <a:t>Each bronchus divides into smaller branches called bronchioles 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00213"/>
            <a:ext cx="4033837" cy="339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Alveoli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3683000" cy="4286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AU" sz="2400"/>
              <a:t>Leaves of the tree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400"/>
              <a:t> </a:t>
            </a:r>
          </a:p>
          <a:p>
            <a:pPr>
              <a:lnSpc>
                <a:spcPct val="80000"/>
              </a:lnSpc>
            </a:pPr>
            <a:r>
              <a:rPr lang="en-AU" sz="2400"/>
              <a:t>Microscopic sacs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Each alveolus is only one cell thick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surrounded by capillaries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capillaries  continually exchanging oxygen for carbon dioxide and water 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844675"/>
            <a:ext cx="4392613" cy="369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Closer look!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268413"/>
            <a:ext cx="8713787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9FF33"/>
          </a:solidFill>
          <a:ln>
            <a:solidFill>
              <a:srgbClr val="99FF33"/>
            </a:solidFill>
          </a:ln>
        </p:spPr>
        <p:txBody>
          <a:bodyPr/>
          <a:lstStyle/>
          <a:p>
            <a:r>
              <a:rPr lang="en-AU" u="sng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PLEURA</a:t>
            </a:r>
            <a:r>
              <a:rPr lang="en-AU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35525" cy="348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400"/>
              <a:t>Membrane covers each lung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Gap between membrane and each lung filled with fluid that allows lungs to expand and contact when breathing</a:t>
            </a:r>
          </a:p>
        </p:txBody>
      </p:sp>
      <p:pic>
        <p:nvPicPr>
          <p:cNvPr id="40965" name="Picture 5" descr="Def-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700213"/>
            <a:ext cx="3048000" cy="2286000"/>
          </a:xfrm>
          <a:prstGeom prst="rect">
            <a:avLst/>
          </a:prstGeom>
          <a:noFill/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372225" y="4221163"/>
            <a:ext cx="19431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/>
              <a:t>3 = Pleura</a:t>
            </a:r>
            <a:r>
              <a:rPr lang="en-AU"/>
              <a:t> </a:t>
            </a:r>
          </a:p>
          <a:p>
            <a:pPr>
              <a:spcBef>
                <a:spcPct val="50000"/>
              </a:spcBef>
            </a:pPr>
            <a:endParaRPr lang="en-AU"/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300663"/>
            <a:ext cx="7993063" cy="1382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Multi- choice exam question: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Membrane surrounding the lungs are known as the</a:t>
            </a:r>
          </a:p>
          <a:p>
            <a:r>
              <a:rPr lang="en-AU"/>
              <a:t>Thorax </a:t>
            </a:r>
          </a:p>
          <a:p>
            <a:r>
              <a:rPr lang="en-AU"/>
              <a:t>Periosteum </a:t>
            </a:r>
          </a:p>
          <a:p>
            <a:r>
              <a:rPr lang="en-AU"/>
              <a:t>Pulmonary membrane </a:t>
            </a:r>
          </a:p>
          <a:p>
            <a:r>
              <a:rPr lang="en-AU"/>
              <a:t>Pleura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  <a:solidFill>
            <a:srgbClr val="99FF33"/>
          </a:solidFill>
        </p:spPr>
        <p:txBody>
          <a:bodyPr/>
          <a:lstStyle/>
          <a:p>
            <a:r>
              <a:rPr lang="en-AU" u="sng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DIAPHRAGM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Involuntary muscle 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Contracts and relaxes when breathing 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As it moves up and down, chest cavity decreases and increases in size causing breathing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hlink"/>
                </a:solidFill>
              </a:rPr>
              <a:t>Function</a:t>
            </a:r>
            <a:r>
              <a:rPr lang="en-AU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78400" cy="4781550"/>
          </a:xfrm>
        </p:spPr>
        <p:txBody>
          <a:bodyPr/>
          <a:lstStyle/>
          <a:p>
            <a:r>
              <a:rPr lang="en-AU" sz="2800"/>
              <a:t>Allows body to breathe bringing oxygen into the body removing carbon dioxide. </a:t>
            </a:r>
          </a:p>
          <a:p>
            <a:r>
              <a:rPr lang="en-AU" sz="2800"/>
              <a:t>Can carry out this function during various activity levels from sleeping to levels of maximum effort</a:t>
            </a:r>
          </a:p>
          <a:p>
            <a:r>
              <a:rPr lang="en-AU" sz="2800"/>
              <a:t>E.g. knock out session!</a:t>
            </a:r>
          </a:p>
        </p:txBody>
      </p:sp>
      <p:pic>
        <p:nvPicPr>
          <p:cNvPr id="23557" name="Picture 5" descr="cartoon011t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4240213"/>
            <a:ext cx="2447925" cy="2281237"/>
          </a:xfrm>
          <a:prstGeom prst="rect">
            <a:avLst/>
          </a:prstGeom>
          <a:noFill/>
        </p:spPr>
      </p:pic>
      <p:pic>
        <p:nvPicPr>
          <p:cNvPr id="23559" name="Picture 7" descr="p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773238"/>
            <a:ext cx="2425700" cy="2263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AU" b="1"/>
              <a:t>Mechanics of Breathing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/>
              <a:t>Inspiration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Diaphragm initiates inspiration </a:t>
            </a:r>
          </a:p>
          <a:p>
            <a:r>
              <a:rPr lang="en-AU"/>
              <a:t>Works by diaphragm contracting, pulling downwards on the rip cage. </a:t>
            </a:r>
          </a:p>
          <a:p>
            <a:r>
              <a:rPr lang="en-AU"/>
              <a:t>This expands the volume of the chest cavity </a:t>
            </a:r>
          </a:p>
          <a:p>
            <a:r>
              <a:rPr lang="en-AU"/>
              <a:t>Intercostal muscles between each pair of rips pull cage outwards = more size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/>
              <a:t>Tidal Volume</a:t>
            </a:r>
            <a:r>
              <a:rPr lang="en-AU"/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 b="1"/>
              <a:t>Volume of breath- in and out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Adult Average: : 500 millilitres. </a:t>
            </a:r>
          </a:p>
          <a:p>
            <a:r>
              <a:rPr lang="en-AU"/>
              <a:t>During exercise - 8 times this amount to around 4 litres for each breath.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Expiration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683000" cy="44211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AU" sz="4000"/>
              <a:t>Occurs when the diaphragm and intercostal muscles relax </a:t>
            </a:r>
          </a:p>
          <a:p>
            <a:pPr>
              <a:lnSpc>
                <a:spcPct val="80000"/>
              </a:lnSpc>
            </a:pPr>
            <a:r>
              <a:rPr lang="en-AU" sz="4000"/>
              <a:t>Breathing out</a:t>
            </a:r>
            <a:r>
              <a:rPr lang="en-AU" sz="2800"/>
              <a:t> </a:t>
            </a:r>
          </a:p>
          <a:p>
            <a:pPr>
              <a:lnSpc>
                <a:spcPct val="80000"/>
              </a:lnSpc>
            </a:pPr>
            <a:endParaRPr lang="en-AU" sz="2800"/>
          </a:p>
        </p:txBody>
      </p:sp>
      <p:pic>
        <p:nvPicPr>
          <p:cNvPr id="48133" name="Picture 5" descr="breat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557338"/>
            <a:ext cx="4537075" cy="3846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Picture 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1438"/>
            <a:ext cx="8497887" cy="4135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Exchange of Gases in the Lungs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7848600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3600"/>
              <a:t>Capillaries and alveoli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3600"/>
          </a:p>
          <a:p>
            <a:pPr>
              <a:lnSpc>
                <a:spcPct val="90000"/>
              </a:lnSpc>
            </a:pPr>
            <a:r>
              <a:rPr lang="en-AU" sz="3600"/>
              <a:t>Both structures - thin walls allowing oxygen to move from the high air pressure in the alveoli to the lower pressure in the capillaries.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36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Breathing out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3500"/>
              <a:t>When we breath out carbon dioxide in the capillaries is under high pressure than the air in alveoli. </a:t>
            </a:r>
          </a:p>
          <a:p>
            <a:r>
              <a:rPr lang="en-AU" sz="3500"/>
              <a:t>The carbon dioxide diffuses into alveoli and is expelled when we breath out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u="sng"/>
              <a:t>Lung Volumes</a:t>
            </a:r>
            <a:r>
              <a:rPr lang="en-AU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4800" b="1" u="sng"/>
              <a:t>Vital capacity:</a:t>
            </a:r>
            <a:r>
              <a:rPr lang="en-AU" sz="4800"/>
              <a:t> </a:t>
            </a:r>
          </a:p>
          <a:p>
            <a:r>
              <a:rPr lang="en-AU"/>
              <a:t>Max amount of air you can breath out after a max inhalation </a:t>
            </a:r>
          </a:p>
          <a:p>
            <a:r>
              <a:rPr lang="en-AU"/>
              <a:t>Table 6.2 </a:t>
            </a:r>
          </a:p>
          <a:p>
            <a:r>
              <a:rPr lang="en-AU"/>
              <a:t>larger the person higher their capacity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Tidal Volume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86238" cy="4492625"/>
          </a:xfrm>
        </p:spPr>
        <p:txBody>
          <a:bodyPr/>
          <a:lstStyle/>
          <a:p>
            <a:r>
              <a:rPr lang="en-AU" sz="4400"/>
              <a:t>Amount of air </a:t>
            </a:r>
            <a:r>
              <a:rPr lang="en-AU" sz="4400" b="1"/>
              <a:t>inspired and expired</a:t>
            </a:r>
            <a:r>
              <a:rPr lang="en-AU" sz="4400"/>
              <a:t> with each normal </a:t>
            </a:r>
            <a:r>
              <a:rPr lang="en-AU" sz="4400" b="1"/>
              <a:t>breath </a:t>
            </a:r>
            <a:r>
              <a:rPr lang="en-AU" sz="4400"/>
              <a:t> </a:t>
            </a:r>
          </a:p>
        </p:txBody>
      </p:sp>
      <p:pic>
        <p:nvPicPr>
          <p:cNvPr id="53253" name="Picture 5" descr="homer_run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844675"/>
            <a:ext cx="3709988" cy="272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Residual Volume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051425" cy="4492625"/>
          </a:xfrm>
        </p:spPr>
        <p:txBody>
          <a:bodyPr/>
          <a:lstStyle/>
          <a:p>
            <a:r>
              <a:rPr lang="en-AU" sz="4400"/>
              <a:t>Amount of air left in the lungs at the end of a maximal exhalation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Respiratory System :	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>
                <a:solidFill>
                  <a:schemeClr val="hlink"/>
                </a:solidFill>
              </a:rPr>
              <a:t>Brings air from the atmosphere into the lungs </a:t>
            </a:r>
          </a:p>
          <a:p>
            <a:r>
              <a:rPr lang="en-AU">
                <a:solidFill>
                  <a:schemeClr val="hlink"/>
                </a:solidFill>
              </a:rPr>
              <a:t>Transfers oxygen into the blood </a:t>
            </a:r>
          </a:p>
          <a:p>
            <a:r>
              <a:rPr lang="en-AU">
                <a:solidFill>
                  <a:schemeClr val="hlink"/>
                </a:solidFill>
              </a:rPr>
              <a:t>Removes carbon dioxide from the blood </a:t>
            </a:r>
          </a:p>
          <a:p>
            <a:r>
              <a:rPr lang="en-AU">
                <a:solidFill>
                  <a:schemeClr val="hlink"/>
                </a:solidFill>
              </a:rPr>
              <a:t>Expels heat and water vapour in air breathed out </a:t>
            </a:r>
          </a:p>
          <a:p>
            <a:r>
              <a:rPr lang="en-AU">
                <a:solidFill>
                  <a:schemeClr val="hlink"/>
                </a:solidFill>
              </a:rPr>
              <a:t>Allows vocal cords to create speech</a:t>
            </a:r>
            <a:r>
              <a:rPr lang="en-AU"/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Respiratory rate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4800"/>
              <a:t>The number of breaths in 1 minute</a:t>
            </a:r>
            <a:r>
              <a:rPr lang="en-AU"/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AU"/>
              <a:t>Minute ventilation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4967287" cy="4392613"/>
          </a:xfrm>
        </p:spPr>
        <p:txBody>
          <a:bodyPr/>
          <a:lstStyle/>
          <a:p>
            <a:r>
              <a:rPr lang="en-AU" sz="4400"/>
              <a:t>Amount of air that is inspired or expired during one minute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Max oxygen uptake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02138" cy="4852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AU" sz="2800"/>
              <a:t>Max amount of oxygen that you can use within the body over one minutes </a:t>
            </a:r>
          </a:p>
          <a:p>
            <a:pPr>
              <a:lnSpc>
                <a:spcPct val="80000"/>
              </a:lnSpc>
            </a:pPr>
            <a:r>
              <a:rPr lang="en-AU" sz="2800"/>
              <a:t>Referred to as your Vo2 Max </a:t>
            </a:r>
          </a:p>
          <a:p>
            <a:pPr>
              <a:lnSpc>
                <a:spcPct val="80000"/>
              </a:lnSpc>
            </a:pPr>
            <a:r>
              <a:rPr lang="en-AU" sz="2800"/>
              <a:t>Vo2max tests: best way to measure the efficiency of the circulatory, respiratory and muscular systems</a:t>
            </a:r>
          </a:p>
        </p:txBody>
      </p:sp>
      <p:pic>
        <p:nvPicPr>
          <p:cNvPr id="58373" name="Picture 5" descr="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484313"/>
            <a:ext cx="314325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Physical activity </a:t>
            </a:r>
          </a:p>
        </p:txBody>
      </p:sp>
      <p:sp>
        <p:nvSpPr>
          <p:cNvPr id="614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Breathing rate (respiration) increases </a:t>
            </a:r>
          </a:p>
          <a:p>
            <a:r>
              <a:rPr lang="en-AU"/>
              <a:t>Tidal volume increases </a:t>
            </a:r>
          </a:p>
          <a:p>
            <a:r>
              <a:rPr lang="en-AU"/>
              <a:t>Vital capacity remains the same </a:t>
            </a:r>
          </a:p>
          <a:p>
            <a:r>
              <a:rPr lang="en-AU" b="1"/>
              <a:t>Oxygen uptake increases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en-AU"/>
              <a:t>Asthma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4330700" cy="43497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Medical condition that reduces a persons vital capacity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It is caused by the constriction of the bronchi and bronchioles.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Asthma also slows the speed at which the lungs ventilate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80000"/>
              </a:lnSpc>
            </a:pPr>
            <a:r>
              <a:rPr lang="en-AU" sz="2400"/>
              <a:t>Puffers or ventilators ease breathing by relaxing the muscles involved in the airway </a:t>
            </a:r>
          </a:p>
          <a:p>
            <a:pPr>
              <a:lnSpc>
                <a:spcPct val="80000"/>
              </a:lnSpc>
            </a:pPr>
            <a:endParaRPr lang="en-AU" sz="2400"/>
          </a:p>
        </p:txBody>
      </p:sp>
      <p:pic>
        <p:nvPicPr>
          <p:cNvPr id="59397" name="Picture 5" descr="puff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196975"/>
            <a:ext cx="3806825" cy="532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Cigarettes and the respiratory system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4313"/>
            <a:ext cx="6408737" cy="48974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b="1"/>
              <a:t>Tar:</a:t>
            </a:r>
            <a:r>
              <a:rPr lang="en-AU"/>
              <a:t> dark fluid that marks the fingers </a:t>
            </a:r>
          </a:p>
          <a:p>
            <a:pPr>
              <a:lnSpc>
                <a:spcPct val="90000"/>
              </a:lnSpc>
            </a:pPr>
            <a:r>
              <a:rPr lang="en-AU"/>
              <a:t>Tar kills cilia which inturn  creates “smokers cough”</a:t>
            </a:r>
          </a:p>
          <a:p>
            <a:pPr>
              <a:lnSpc>
                <a:spcPct val="90000"/>
              </a:lnSpc>
            </a:pPr>
            <a:r>
              <a:rPr lang="en-AU" b="1"/>
              <a:t>Nicotine:</a:t>
            </a:r>
            <a:r>
              <a:rPr lang="en-AU"/>
              <a:t> drug that causes addiction, stimulates heart and increases heart rate</a:t>
            </a:r>
          </a:p>
          <a:p>
            <a:pPr>
              <a:lnSpc>
                <a:spcPct val="90000"/>
              </a:lnSpc>
            </a:pPr>
            <a:r>
              <a:rPr lang="en-AU" b="1"/>
              <a:t>Smoking: </a:t>
            </a:r>
            <a:r>
              <a:rPr lang="en-AU"/>
              <a:t>makes heart work harder therefore wearing it out more quickly  </a:t>
            </a:r>
          </a:p>
        </p:txBody>
      </p:sp>
      <p:pic>
        <p:nvPicPr>
          <p:cNvPr id="64517" name="Picture 5" descr="smok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773238"/>
            <a:ext cx="2238375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Carbon Monoxide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893175" cy="5327650"/>
          </a:xfrm>
        </p:spPr>
        <p:txBody>
          <a:bodyPr/>
          <a:lstStyle/>
          <a:p>
            <a:r>
              <a:rPr lang="en-AU"/>
              <a:t>Burns with each cigarette </a:t>
            </a:r>
          </a:p>
          <a:p>
            <a:r>
              <a:rPr lang="en-AU"/>
              <a:t>Greatly reduces body’s ability to process oxygen</a:t>
            </a:r>
          </a:p>
          <a:p>
            <a:r>
              <a:rPr lang="en-AU"/>
              <a:t>When present as well as oxygen, haemoglobin 200 times more attracted carbon monoxide 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=sudden shortage of processed oxygen in the body of a cigarette smoker.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Training – Respiratory System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16113"/>
            <a:ext cx="3538538" cy="4781550"/>
          </a:xfrm>
        </p:spPr>
        <p:txBody>
          <a:bodyPr/>
          <a:lstStyle/>
          <a:p>
            <a:r>
              <a:rPr lang="en-AU"/>
              <a:t>As with most body systems efficiency improves greatly with training!</a:t>
            </a:r>
          </a:p>
        </p:txBody>
      </p:sp>
      <p:pic>
        <p:nvPicPr>
          <p:cNvPr id="26629" name="Picture 5" descr="lance_armstrong_7_23_0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916113"/>
            <a:ext cx="3048000" cy="433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Anatomy – 3 main parts 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5616575" cy="1871663"/>
          </a:xfrm>
          <a:solidFill>
            <a:srgbClr val="99FF33"/>
          </a:solidFill>
        </p:spPr>
        <p:txBody>
          <a:bodyPr/>
          <a:lstStyle/>
          <a:p>
            <a:r>
              <a:rPr lang="en-AU" u="sng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Conducting System </a:t>
            </a:r>
          </a:p>
          <a:p>
            <a:r>
              <a:rPr lang="en-AU" u="sng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Pleura </a:t>
            </a:r>
          </a:p>
          <a:p>
            <a:r>
              <a:rPr lang="en-AU" u="sng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Diaphragm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60350"/>
            <a:ext cx="6143625" cy="6264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Multi- choice exam question: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800">
                <a:solidFill>
                  <a:schemeClr val="hlink"/>
                </a:solidFill>
              </a:rPr>
              <a:t>The pathway from the environment to the lungs is as follows: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800"/>
          </a:p>
          <a:p>
            <a:pPr>
              <a:lnSpc>
                <a:spcPct val="90000"/>
              </a:lnSpc>
            </a:pPr>
            <a:r>
              <a:rPr lang="en-AU" sz="280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n-AU" sz="2800"/>
              <a:t>. Pharynx – larynx – trachea- bronchi- bronchioles- alveoli </a:t>
            </a:r>
          </a:p>
          <a:p>
            <a:pPr>
              <a:lnSpc>
                <a:spcPct val="90000"/>
              </a:lnSpc>
            </a:pPr>
            <a:r>
              <a:rPr lang="en-AU" sz="280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B.</a:t>
            </a:r>
            <a:r>
              <a:rPr lang="en-AU" sz="2800"/>
              <a:t> Trachea – pharynx- bronchi- larynx- bronchioles- alveoli </a:t>
            </a:r>
          </a:p>
          <a:p>
            <a:pPr>
              <a:lnSpc>
                <a:spcPct val="90000"/>
              </a:lnSpc>
            </a:pPr>
            <a:r>
              <a:rPr lang="en-AU" sz="280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C.</a:t>
            </a:r>
            <a:r>
              <a:rPr lang="en-AU" sz="2800"/>
              <a:t> Alveoli – bronchioles – bronchi – trachea – pharynx – larynx </a:t>
            </a:r>
          </a:p>
          <a:p>
            <a:pPr>
              <a:lnSpc>
                <a:spcPct val="90000"/>
              </a:lnSpc>
            </a:pPr>
            <a:r>
              <a:rPr lang="en-AU" sz="280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D.</a:t>
            </a:r>
            <a:r>
              <a:rPr lang="en-AU" sz="2800"/>
              <a:t> Larynx – pharynx – trachea – bronchi – bronchioles – alveoli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9FF33"/>
          </a:solidFill>
          <a:ln>
            <a:solidFill>
              <a:srgbClr val="080808"/>
            </a:solidFill>
          </a:ln>
        </p:spPr>
        <p:txBody>
          <a:bodyPr/>
          <a:lstStyle/>
          <a:p>
            <a:r>
              <a:rPr lang="en-AU" u="sng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CONDUCTING SYSTEM</a:t>
            </a:r>
            <a:r>
              <a:rPr lang="en-AU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The Nasal Cavity </a:t>
            </a:r>
          </a:p>
          <a:p>
            <a:r>
              <a:rPr lang="en-AU"/>
              <a:t>The Pharynx</a:t>
            </a:r>
          </a:p>
          <a:p>
            <a:r>
              <a:rPr lang="en-AU"/>
              <a:t>The Larynx </a:t>
            </a:r>
          </a:p>
          <a:p>
            <a:r>
              <a:rPr lang="en-AU"/>
              <a:t>The trachea </a:t>
            </a:r>
          </a:p>
          <a:p>
            <a:r>
              <a:rPr lang="en-AU"/>
              <a:t>The Bronchi</a:t>
            </a:r>
          </a:p>
          <a:p>
            <a:r>
              <a:rPr lang="en-AU"/>
              <a:t>The bronchioles </a:t>
            </a:r>
          </a:p>
          <a:p>
            <a:r>
              <a:rPr lang="en-AU"/>
              <a:t>Alveoli  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AU"/>
              <a:t>Nasal Cavity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5194300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400"/>
              <a:t>Nose: initial pathway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Air warmed and moistened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AU" sz="2400"/>
              <a:t> </a:t>
            </a:r>
          </a:p>
          <a:p>
            <a:pPr>
              <a:lnSpc>
                <a:spcPct val="90000"/>
              </a:lnSpc>
            </a:pPr>
            <a:r>
              <a:rPr lang="en-AU" sz="2400"/>
              <a:t>layers of tissue called septa which are covered with hair like fibres called cilia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These act as a filter to protect from foreign particles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400"/>
          </a:p>
          <a:p>
            <a:pPr>
              <a:lnSpc>
                <a:spcPct val="90000"/>
              </a:lnSpc>
            </a:pPr>
            <a:r>
              <a:rPr lang="en-AU" sz="2400"/>
              <a:t>Smoking destroys cilia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3933825"/>
            <a:ext cx="2663825" cy="2217738"/>
          </a:xfrm>
          <a:prstGeom prst="rect">
            <a:avLst/>
          </a:prstGeom>
          <a:noFill/>
        </p:spPr>
      </p:pic>
      <p:pic>
        <p:nvPicPr>
          <p:cNvPr id="32774" name="Picture 6" descr="cilia1920_x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773238"/>
            <a:ext cx="3133725" cy="1962150"/>
          </a:xfrm>
          <a:prstGeom prst="rect">
            <a:avLst/>
          </a:prstGeom>
          <a:noFill/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488238" y="1196975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Cilia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436</TotalTime>
  <Words>808</Words>
  <Application>Microsoft Office PowerPoint</Application>
  <PresentationFormat>On-screen Show (4:3)</PresentationFormat>
  <Paragraphs>150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Times New Roman</vt:lpstr>
      <vt:lpstr>Verdana</vt:lpstr>
      <vt:lpstr>Wingdings</vt:lpstr>
      <vt:lpstr>Cliff</vt:lpstr>
      <vt:lpstr>Respiratory System </vt:lpstr>
      <vt:lpstr>Function </vt:lpstr>
      <vt:lpstr>The Respiratory System : </vt:lpstr>
      <vt:lpstr>Training – Respiratory System</vt:lpstr>
      <vt:lpstr>Anatomy – 3 main parts  </vt:lpstr>
      <vt:lpstr>Slide 6</vt:lpstr>
      <vt:lpstr>Multi- choice exam question:</vt:lpstr>
      <vt:lpstr>THE CONDUCTING SYSTEM </vt:lpstr>
      <vt:lpstr>Nasal Cavity </vt:lpstr>
      <vt:lpstr>The Pharynx </vt:lpstr>
      <vt:lpstr>The Larynx </vt:lpstr>
      <vt:lpstr>The Trachea </vt:lpstr>
      <vt:lpstr>The Bronchi </vt:lpstr>
      <vt:lpstr>The Bronchioles </vt:lpstr>
      <vt:lpstr>The Alveoli</vt:lpstr>
      <vt:lpstr>Closer look!</vt:lpstr>
      <vt:lpstr>THE PLEURA </vt:lpstr>
      <vt:lpstr>Multi- choice exam question:</vt:lpstr>
      <vt:lpstr>THE DIAPHRAGM</vt:lpstr>
      <vt:lpstr>Mechanics of Breathing </vt:lpstr>
      <vt:lpstr>Inspiration </vt:lpstr>
      <vt:lpstr>Tidal Volume </vt:lpstr>
      <vt:lpstr>Expiration </vt:lpstr>
      <vt:lpstr>Picture </vt:lpstr>
      <vt:lpstr>Exchange of Gases in the Lungs</vt:lpstr>
      <vt:lpstr>Breathing out </vt:lpstr>
      <vt:lpstr>Lung Volumes </vt:lpstr>
      <vt:lpstr>Tidal Volume </vt:lpstr>
      <vt:lpstr>Residual Volume </vt:lpstr>
      <vt:lpstr>Respiratory rate </vt:lpstr>
      <vt:lpstr>Minute ventilation </vt:lpstr>
      <vt:lpstr>Max oxygen uptake </vt:lpstr>
      <vt:lpstr>Physical activity </vt:lpstr>
      <vt:lpstr>Asthma </vt:lpstr>
      <vt:lpstr>Cigarettes and the respiratory system </vt:lpstr>
      <vt:lpstr>Carbon Monoxide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System </dc:title>
  <dc:creator>Jamie</dc:creator>
  <cp:lastModifiedBy>Teacher</cp:lastModifiedBy>
  <cp:revision>31</cp:revision>
  <dcterms:created xsi:type="dcterms:W3CDTF">2009-08-20T09:47:01Z</dcterms:created>
  <dcterms:modified xsi:type="dcterms:W3CDTF">2010-07-23T00:44:08Z</dcterms:modified>
</cp:coreProperties>
</file>