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8"/>
  </p:handout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7" r:id="rId14"/>
    <p:sldId id="266" r:id="rId15"/>
    <p:sldId id="278" r:id="rId16"/>
    <p:sldId id="269" r:id="rId17"/>
    <p:sldId id="279" r:id="rId18"/>
    <p:sldId id="270" r:id="rId19"/>
    <p:sldId id="271" r:id="rId20"/>
    <p:sldId id="274" r:id="rId21"/>
    <p:sldId id="275" r:id="rId22"/>
    <p:sldId id="276" r:id="rId23"/>
    <p:sldId id="277" r:id="rId24"/>
    <p:sldId id="272" r:id="rId25"/>
    <p:sldId id="273" r:id="rId26"/>
    <p:sldId id="280" r:id="rId27"/>
  </p:sldIdLst>
  <p:sldSz cx="9144000" cy="6858000" type="screen4x3"/>
  <p:notesSz cx="6802438" cy="99345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>
      <p:cViewPr varScale="1">
        <p:scale>
          <a:sx n="69" d="100"/>
          <a:sy n="69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7723" cy="49672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>
              <a:defRPr sz="1200"/>
            </a:lvl1pPr>
          </a:lstStyle>
          <a:p>
            <a:fld id="{BD4F26FE-11F9-404A-ABBD-7599F7FCFD13}" type="datetimeFigureOut">
              <a:rPr lang="en-AU" smtClean="0"/>
              <a:t>16/02/2012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6121"/>
            <a:ext cx="2947723" cy="49672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3141" y="9436121"/>
            <a:ext cx="2947723" cy="49672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>
              <a:defRPr sz="1200"/>
            </a:lvl1pPr>
          </a:lstStyle>
          <a:p>
            <a:fld id="{E5EDFF88-3B9A-4718-AA03-73239C1F74E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219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14400" y="990600"/>
            <a:ext cx="8001000" cy="54102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VCE Physical Education - Unit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6799398A-94BF-4896-8FC6-C72321DD3EF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ED988F-155A-4FE9-A154-3FB1DCABC0FC}" type="datetimeFigureOut">
              <a:rPr lang="en-AU" smtClean="0"/>
              <a:pPr/>
              <a:t>16/02/2012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FF9FC2C-064F-4D15-8E5A-153E09E4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6.png"/><Relationship Id="rId3" Type="http://schemas.openxmlformats.org/officeDocument/2006/relationships/hyperlink" Target="file:///C:\Program%20Files\Opera\profile\cache4\Hyperlinked%20resources\FindThirty.pdf" TargetMode="External"/><Relationship Id="rId7" Type="http://schemas.openxmlformats.org/officeDocument/2006/relationships/hyperlink" Target="http://www.goforyourlife.vic.gov.au/" TargetMode="External"/><Relationship Id="rId12" Type="http://schemas.openxmlformats.org/officeDocument/2006/relationships/image" Target="../media/image5.png"/><Relationship Id="rId2" Type="http://schemas.openxmlformats.org/officeDocument/2006/relationships/hyperlink" Target="file:///C:\Program%20Files\Opera\profile\cache4\Hyperlinked%20resources\Go%20for%20your%20life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healthyactive.gov.au/getmoving/index.htm" TargetMode="External"/><Relationship Id="rId11" Type="http://schemas.openxmlformats.org/officeDocument/2006/relationships/hyperlink" Target="http://www.find30.com.au/" TargetMode="External"/><Relationship Id="rId5" Type="http://schemas.openxmlformats.org/officeDocument/2006/relationships/hyperlink" Target="http://www.smartplay.net/" TargetMode="External"/><Relationship Id="rId10" Type="http://schemas.openxmlformats.org/officeDocument/2006/relationships/image" Target="../media/image4.jpeg"/><Relationship Id="rId4" Type="http://schemas.openxmlformats.org/officeDocument/2006/relationships/hyperlink" Target="file:///C:\Program%20Files\Opera\profile\cache4\Hyperlinked%20resources\outcomes_screen.pdf" TargetMode="External"/><Relationship Id="rId9" Type="http://schemas.openxmlformats.org/officeDocument/2006/relationships/hyperlink" Target="http://www.10000steps.org.au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tiveforlife.com.au/" TargetMode="External"/><Relationship Id="rId3" Type="http://schemas.openxmlformats.org/officeDocument/2006/relationships/hyperlink" Target="http://www.goforyourlife.vic.gov.au/" TargetMode="External"/><Relationship Id="rId7" Type="http://schemas.openxmlformats.org/officeDocument/2006/relationships/hyperlink" Target="http://www.healthyactive.gov.au/getmoving/index.htm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0000steps.org.au/" TargetMode="External"/><Relationship Id="rId11" Type="http://schemas.openxmlformats.org/officeDocument/2006/relationships/hyperlink" Target="http://www.lifebeinit.org/" TargetMode="External"/><Relationship Id="rId5" Type="http://schemas.openxmlformats.org/officeDocument/2006/relationships/hyperlink" Target="http://www.smartplay.net/" TargetMode="External"/><Relationship Id="rId10" Type="http://schemas.openxmlformats.org/officeDocument/2006/relationships/hyperlink" Target="http://www.healthyactive.gov.au/" TargetMode="External"/><Relationship Id="rId4" Type="http://schemas.openxmlformats.org/officeDocument/2006/relationships/hyperlink" Target="http://www.find30.com.au/" TargetMode="External"/><Relationship Id="rId9" Type="http://schemas.openxmlformats.org/officeDocument/2006/relationships/hyperlink" Target="http://www.wrsa.org.a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azyfit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2D050"/>
                </a:solidFill>
              </a:rPr>
              <a:t>#5</a:t>
            </a:r>
            <a:endParaRPr lang="en-A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Strategies in counselling </a:t>
            </a:r>
            <a:br>
              <a:rPr lang="en-AU" dirty="0" smtClean="0"/>
            </a:br>
            <a:r>
              <a:rPr lang="en-AU" dirty="0" smtClean="0"/>
              <a:t>8 STEPS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AU" dirty="0" smtClean="0"/>
              <a:t>Assessing motivational readiness – once motivational readiness is established strategies can be set in place</a:t>
            </a:r>
          </a:p>
          <a:p>
            <a:pPr marL="633222" indent="-514350">
              <a:buFont typeface="+mj-lt"/>
              <a:buAutoNum type="arabicPeriod"/>
            </a:pPr>
            <a:endParaRPr lang="en-AU" dirty="0" smtClean="0"/>
          </a:p>
          <a:p>
            <a:pPr marL="633222" indent="-514350">
              <a:buFont typeface="+mj-lt"/>
              <a:buAutoNum type="arabicPeriod"/>
            </a:pPr>
            <a:r>
              <a:rPr lang="en-AU" dirty="0" smtClean="0"/>
              <a:t>Matching processes of change with motivational readiness – cognitive and behavioural strategies pg. 45</a:t>
            </a:r>
          </a:p>
          <a:p>
            <a:pPr marL="633222" indent="-514350">
              <a:buFont typeface="+mj-lt"/>
              <a:buAutoNum type="arabicPeriod"/>
            </a:pPr>
            <a:endParaRPr lang="en-AU" dirty="0" smtClean="0"/>
          </a:p>
          <a:p>
            <a:pPr marL="633222" indent="-514350">
              <a:buFont typeface="+mj-lt"/>
              <a:buAutoNum type="arabicPeriod"/>
            </a:pPr>
            <a:r>
              <a:rPr lang="en-AU" dirty="0" smtClean="0"/>
              <a:t>Identifying opportunities to be active – need to know how often you move</a:t>
            </a:r>
          </a:p>
          <a:p>
            <a:pPr marL="633222" indent="-514350">
              <a:buFont typeface="+mj-lt"/>
              <a:buAutoNum type="arabicPeriod"/>
            </a:pPr>
            <a:endParaRPr lang="en-AU" dirty="0" smtClean="0"/>
          </a:p>
          <a:p>
            <a:pPr marL="633222" indent="-514350">
              <a:buFont typeface="+mj-lt"/>
              <a:buAutoNum type="arabicPeriod"/>
            </a:pPr>
            <a:endParaRPr lang="en-AU" dirty="0" smtClean="0"/>
          </a:p>
          <a:p>
            <a:pPr marL="633222" indent="-514350">
              <a:buFont typeface="+mj-lt"/>
              <a:buAutoNum type="arabicPeriod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VCE Physical Education - Unit 3</a:t>
            </a:r>
          </a:p>
        </p:txBody>
      </p:sp>
      <p:sp>
        <p:nvSpPr>
          <p:cNvPr id="331778" name="Line 2"/>
          <p:cNvSpPr>
            <a:spLocks noChangeShapeType="1"/>
          </p:cNvSpPr>
          <p:nvPr/>
        </p:nvSpPr>
        <p:spPr bwMode="auto">
          <a:xfrm>
            <a:off x="5508625" y="57340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79" name="Line 3"/>
          <p:cNvSpPr>
            <a:spLocks noChangeShapeType="1"/>
          </p:cNvSpPr>
          <p:nvPr/>
        </p:nvSpPr>
        <p:spPr bwMode="auto">
          <a:xfrm>
            <a:off x="1187450" y="51577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0" name="Line 4"/>
          <p:cNvSpPr>
            <a:spLocks noChangeShapeType="1"/>
          </p:cNvSpPr>
          <p:nvPr/>
        </p:nvSpPr>
        <p:spPr bwMode="auto">
          <a:xfrm>
            <a:off x="1187450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1" name="Line 5"/>
          <p:cNvSpPr>
            <a:spLocks noChangeShapeType="1"/>
          </p:cNvSpPr>
          <p:nvPr/>
        </p:nvSpPr>
        <p:spPr bwMode="auto">
          <a:xfrm>
            <a:off x="3203575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2" name="Line 6"/>
          <p:cNvSpPr>
            <a:spLocks noChangeShapeType="1"/>
          </p:cNvSpPr>
          <p:nvPr/>
        </p:nvSpPr>
        <p:spPr bwMode="auto">
          <a:xfrm>
            <a:off x="5724525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3" name="Line 7"/>
          <p:cNvSpPr>
            <a:spLocks noChangeShapeType="1"/>
          </p:cNvSpPr>
          <p:nvPr/>
        </p:nvSpPr>
        <p:spPr bwMode="auto">
          <a:xfrm>
            <a:off x="7885113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4" name="Line 8"/>
          <p:cNvSpPr>
            <a:spLocks noChangeShapeType="1"/>
          </p:cNvSpPr>
          <p:nvPr/>
        </p:nvSpPr>
        <p:spPr bwMode="auto">
          <a:xfrm>
            <a:off x="6877050" y="21336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5" name="Line 9"/>
          <p:cNvSpPr>
            <a:spLocks noChangeShapeType="1"/>
          </p:cNvSpPr>
          <p:nvPr/>
        </p:nvSpPr>
        <p:spPr bwMode="auto">
          <a:xfrm>
            <a:off x="2555875" y="21336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786" name="Rectangle 10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507412" cy="692150"/>
          </a:xfrm>
        </p:spPr>
        <p:txBody>
          <a:bodyPr/>
          <a:lstStyle/>
          <a:p>
            <a:r>
              <a:rPr lang="en-AU" sz="2400" b="1"/>
              <a:t>Readiness to change – (motivational readiness)</a:t>
            </a:r>
          </a:p>
        </p:txBody>
      </p:sp>
      <p:sp>
        <p:nvSpPr>
          <p:cNvPr id="331787" name="Text Box 11"/>
          <p:cNvSpPr txBox="1">
            <a:spLocks noChangeArrowheads="1"/>
          </p:cNvSpPr>
          <p:nvPr/>
        </p:nvSpPr>
        <p:spPr bwMode="auto">
          <a:xfrm>
            <a:off x="755650" y="908050"/>
            <a:ext cx="79216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AU"/>
              <a:t>Are you accumulating at least </a:t>
            </a:r>
            <a:r>
              <a:rPr lang="en-AU" b="1"/>
              <a:t>30</a:t>
            </a:r>
            <a:r>
              <a:rPr lang="en-AU"/>
              <a:t> minutes of </a:t>
            </a:r>
            <a:r>
              <a:rPr lang="en-AU" b="1"/>
              <a:t> moderate-intensity</a:t>
            </a:r>
            <a:r>
              <a:rPr lang="en-AU"/>
              <a:t> physical activity on </a:t>
            </a:r>
            <a:r>
              <a:rPr lang="en-AU" b="1"/>
              <a:t>most </a:t>
            </a:r>
            <a:r>
              <a:rPr lang="en-AU"/>
              <a:t>(five+) days of the week?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>
            <a:off x="2051050" y="177323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789" name="Text Box 13"/>
          <p:cNvSpPr txBox="1">
            <a:spLocks noChangeArrowheads="1"/>
          </p:cNvSpPr>
          <p:nvPr/>
        </p:nvSpPr>
        <p:spPr bwMode="auto">
          <a:xfrm>
            <a:off x="6372225" y="177323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790" name="Text Box 14"/>
          <p:cNvSpPr txBox="1">
            <a:spLocks noChangeArrowheads="1"/>
          </p:cNvSpPr>
          <p:nvPr/>
        </p:nvSpPr>
        <p:spPr bwMode="auto">
          <a:xfrm>
            <a:off x="179388" y="2287588"/>
            <a:ext cx="4321175" cy="9255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AU"/>
              <a:t>Are you accumulating at least </a:t>
            </a:r>
            <a:r>
              <a:rPr lang="en-AU" b="1"/>
              <a:t>30</a:t>
            </a:r>
            <a:r>
              <a:rPr lang="en-AU"/>
              <a:t> minutes of </a:t>
            </a:r>
            <a:r>
              <a:rPr lang="en-AU" b="1"/>
              <a:t>moderate-intensity</a:t>
            </a:r>
            <a:r>
              <a:rPr lang="en-AU"/>
              <a:t> physical activity at </a:t>
            </a:r>
            <a:r>
              <a:rPr lang="en-AU" b="1"/>
              <a:t>least one day per week</a:t>
            </a:r>
            <a:r>
              <a:rPr lang="en-AU"/>
              <a:t>?</a:t>
            </a:r>
          </a:p>
        </p:txBody>
      </p:sp>
      <p:sp>
        <p:nvSpPr>
          <p:cNvPr id="331791" name="Text Box 15"/>
          <p:cNvSpPr txBox="1">
            <a:spLocks noChangeArrowheads="1"/>
          </p:cNvSpPr>
          <p:nvPr/>
        </p:nvSpPr>
        <p:spPr bwMode="auto">
          <a:xfrm>
            <a:off x="4751388" y="2276475"/>
            <a:ext cx="4321175" cy="9350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/>
              <a:t>Have you been doing this on a regular basis for the last six months?</a:t>
            </a:r>
          </a:p>
        </p:txBody>
      </p:sp>
      <p:sp>
        <p:nvSpPr>
          <p:cNvPr id="331792" name="Text Box 16"/>
          <p:cNvSpPr txBox="1">
            <a:spLocks noChangeArrowheads="1"/>
          </p:cNvSpPr>
          <p:nvPr/>
        </p:nvSpPr>
        <p:spPr bwMode="auto">
          <a:xfrm>
            <a:off x="179388" y="3860800"/>
            <a:ext cx="1655762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1600"/>
              <a:t>Do you intend to increase your physical activity?</a:t>
            </a:r>
          </a:p>
        </p:txBody>
      </p:sp>
      <p:sp>
        <p:nvSpPr>
          <p:cNvPr id="331793" name="Text Box 17"/>
          <p:cNvSpPr txBox="1">
            <a:spLocks noChangeArrowheads="1"/>
          </p:cNvSpPr>
          <p:nvPr/>
        </p:nvSpPr>
        <p:spPr bwMode="auto">
          <a:xfrm>
            <a:off x="2124075" y="3860800"/>
            <a:ext cx="2016125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1600"/>
              <a:t>If you’re doing physical activity irregularly, you’re in the </a:t>
            </a:r>
            <a:r>
              <a:rPr lang="en-AU" sz="1600" b="1"/>
              <a:t>preparation stage.</a:t>
            </a:r>
            <a:endParaRPr lang="en-AU" sz="1600"/>
          </a:p>
        </p:txBody>
      </p:sp>
      <p:sp>
        <p:nvSpPr>
          <p:cNvPr id="331794" name="Text Box 18"/>
          <p:cNvSpPr txBox="1">
            <a:spLocks noChangeArrowheads="1"/>
          </p:cNvSpPr>
          <p:nvPr/>
        </p:nvSpPr>
        <p:spPr bwMode="auto">
          <a:xfrm>
            <a:off x="250825" y="5878513"/>
            <a:ext cx="3025775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/>
              <a:t>If you’re not even thinking about it, you are in the </a:t>
            </a:r>
            <a:r>
              <a:rPr lang="en-AU" b="1"/>
              <a:t>precontemplation stage.</a:t>
            </a:r>
          </a:p>
        </p:txBody>
      </p:sp>
      <p:sp>
        <p:nvSpPr>
          <p:cNvPr id="331795" name="Text Box 19"/>
          <p:cNvSpPr txBox="1">
            <a:spLocks noChangeArrowheads="1"/>
          </p:cNvSpPr>
          <p:nvPr/>
        </p:nvSpPr>
        <p:spPr bwMode="auto">
          <a:xfrm>
            <a:off x="3563938" y="5878513"/>
            <a:ext cx="4032250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/>
              <a:t>If you're giving it a thought now and then but not doing it, you are in the </a:t>
            </a:r>
            <a:r>
              <a:rPr lang="en-AU" b="1"/>
              <a:t>contemplation stage.</a:t>
            </a:r>
          </a:p>
        </p:txBody>
      </p:sp>
      <p:sp>
        <p:nvSpPr>
          <p:cNvPr id="331796" name="Text Box 20"/>
          <p:cNvSpPr txBox="1">
            <a:spLocks noChangeArrowheads="1"/>
          </p:cNvSpPr>
          <p:nvPr/>
        </p:nvSpPr>
        <p:spPr bwMode="auto">
          <a:xfrm>
            <a:off x="4356100" y="3860800"/>
            <a:ext cx="2303463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1600"/>
              <a:t>If you have been doing this consistently but for fewer than six months, you are in the </a:t>
            </a:r>
            <a:r>
              <a:rPr lang="en-AU" sz="1600" b="1"/>
              <a:t>action stage.</a:t>
            </a:r>
          </a:p>
        </p:txBody>
      </p:sp>
      <p:sp>
        <p:nvSpPr>
          <p:cNvPr id="331797" name="Text Box 21"/>
          <p:cNvSpPr txBox="1">
            <a:spLocks noChangeArrowheads="1"/>
          </p:cNvSpPr>
          <p:nvPr/>
        </p:nvSpPr>
        <p:spPr bwMode="auto">
          <a:xfrm>
            <a:off x="6732588" y="3860800"/>
            <a:ext cx="2339975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1600"/>
              <a:t>If you’re maintained the new habit for six months of more you are in the </a:t>
            </a:r>
            <a:r>
              <a:rPr lang="en-AU" sz="1600" b="1"/>
              <a:t>maintenance stage.</a:t>
            </a:r>
          </a:p>
        </p:txBody>
      </p:sp>
      <p:sp>
        <p:nvSpPr>
          <p:cNvPr id="331798" name="Text Box 22"/>
          <p:cNvSpPr txBox="1">
            <a:spLocks noChangeArrowheads="1"/>
          </p:cNvSpPr>
          <p:nvPr/>
        </p:nvSpPr>
        <p:spPr bwMode="auto">
          <a:xfrm>
            <a:off x="684213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799" name="Text Box 23"/>
          <p:cNvSpPr txBox="1">
            <a:spLocks noChangeArrowheads="1"/>
          </p:cNvSpPr>
          <p:nvPr/>
        </p:nvSpPr>
        <p:spPr bwMode="auto">
          <a:xfrm>
            <a:off x="684213" y="535781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800" name="Text Box 24"/>
          <p:cNvSpPr txBox="1">
            <a:spLocks noChangeArrowheads="1"/>
          </p:cNvSpPr>
          <p:nvPr/>
        </p:nvSpPr>
        <p:spPr bwMode="auto">
          <a:xfrm>
            <a:off x="5219700" y="3357563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801" name="Text Box 25"/>
          <p:cNvSpPr txBox="1">
            <a:spLocks noChangeArrowheads="1"/>
          </p:cNvSpPr>
          <p:nvPr/>
        </p:nvSpPr>
        <p:spPr bwMode="auto">
          <a:xfrm>
            <a:off x="5003800" y="537368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2" name="Text Box 26"/>
          <p:cNvSpPr txBox="1">
            <a:spLocks noChangeArrowheads="1"/>
          </p:cNvSpPr>
          <p:nvPr/>
        </p:nvSpPr>
        <p:spPr bwMode="auto">
          <a:xfrm>
            <a:off x="2700338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3" name="Text Box 27"/>
          <p:cNvSpPr txBox="1">
            <a:spLocks noChangeArrowheads="1"/>
          </p:cNvSpPr>
          <p:nvPr/>
        </p:nvSpPr>
        <p:spPr bwMode="auto">
          <a:xfrm>
            <a:off x="7380288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4" name="Line 28"/>
          <p:cNvSpPr>
            <a:spLocks noChangeShapeType="1"/>
          </p:cNvSpPr>
          <p:nvPr/>
        </p:nvSpPr>
        <p:spPr bwMode="auto">
          <a:xfrm>
            <a:off x="4643438" y="155733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05" name="Line 29"/>
          <p:cNvSpPr>
            <a:spLocks noChangeShapeType="1"/>
          </p:cNvSpPr>
          <p:nvPr/>
        </p:nvSpPr>
        <p:spPr bwMode="auto">
          <a:xfrm>
            <a:off x="2555875" y="1628775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06" name="Line 30"/>
          <p:cNvSpPr>
            <a:spLocks noChangeShapeType="1"/>
          </p:cNvSpPr>
          <p:nvPr/>
        </p:nvSpPr>
        <p:spPr bwMode="auto">
          <a:xfrm>
            <a:off x="2555875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07" name="Line 31"/>
          <p:cNvSpPr>
            <a:spLocks noChangeShapeType="1"/>
          </p:cNvSpPr>
          <p:nvPr/>
        </p:nvSpPr>
        <p:spPr bwMode="auto">
          <a:xfrm>
            <a:off x="6877050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08" name="Line 32"/>
          <p:cNvSpPr>
            <a:spLocks noChangeShapeType="1"/>
          </p:cNvSpPr>
          <p:nvPr/>
        </p:nvSpPr>
        <p:spPr bwMode="auto">
          <a:xfrm>
            <a:off x="1187450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09" name="Line 33"/>
          <p:cNvSpPr>
            <a:spLocks noChangeShapeType="1"/>
          </p:cNvSpPr>
          <p:nvPr/>
        </p:nvSpPr>
        <p:spPr bwMode="auto">
          <a:xfrm>
            <a:off x="3203575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10" name="Line 34"/>
          <p:cNvSpPr>
            <a:spLocks noChangeShapeType="1"/>
          </p:cNvSpPr>
          <p:nvPr/>
        </p:nvSpPr>
        <p:spPr bwMode="auto">
          <a:xfrm>
            <a:off x="5724525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11" name="Line 35"/>
          <p:cNvSpPr>
            <a:spLocks noChangeShapeType="1"/>
          </p:cNvSpPr>
          <p:nvPr/>
        </p:nvSpPr>
        <p:spPr bwMode="auto">
          <a:xfrm>
            <a:off x="7885113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12" name="Line 36"/>
          <p:cNvSpPr>
            <a:spLocks noChangeShapeType="1"/>
          </p:cNvSpPr>
          <p:nvPr/>
        </p:nvSpPr>
        <p:spPr bwMode="auto">
          <a:xfrm>
            <a:off x="5508625" y="52292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13" name="Line 37"/>
          <p:cNvSpPr>
            <a:spLocks noChangeShapeType="1"/>
          </p:cNvSpPr>
          <p:nvPr/>
        </p:nvSpPr>
        <p:spPr bwMode="auto">
          <a:xfrm flipH="1">
            <a:off x="1187450" y="5229225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31814" name="Line 38"/>
          <p:cNvSpPr>
            <a:spLocks noChangeShapeType="1"/>
          </p:cNvSpPr>
          <p:nvPr/>
        </p:nvSpPr>
        <p:spPr bwMode="auto">
          <a:xfrm>
            <a:off x="1187450" y="57340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1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3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3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31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3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31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3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31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3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3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33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3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3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3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8" grpId="0" animBg="1"/>
      <p:bldP spid="331779" grpId="0" animBg="1"/>
      <p:bldP spid="331780" grpId="0" animBg="1"/>
      <p:bldP spid="331781" grpId="0" animBg="1"/>
      <p:bldP spid="331782" grpId="0" animBg="1"/>
      <p:bldP spid="331783" grpId="0" animBg="1"/>
      <p:bldP spid="331784" grpId="0" animBg="1"/>
      <p:bldP spid="331784" grpId="1" animBg="1"/>
      <p:bldP spid="331785" grpId="0" animBg="1"/>
      <p:bldP spid="331786" grpId="0"/>
      <p:bldP spid="331787" grpId="0" animBg="1"/>
      <p:bldP spid="331788" grpId="0" animBg="1"/>
      <p:bldP spid="331789" grpId="0" animBg="1"/>
      <p:bldP spid="331790" grpId="0" animBg="1"/>
      <p:bldP spid="331791" grpId="0" animBg="1"/>
      <p:bldP spid="331791" grpId="1" animBg="1"/>
      <p:bldP spid="331792" grpId="0" animBg="1"/>
      <p:bldP spid="331793" grpId="0" animBg="1"/>
      <p:bldP spid="331794" grpId="0" animBg="1"/>
      <p:bldP spid="331795" grpId="0" animBg="1"/>
      <p:bldP spid="331796" grpId="0" animBg="1"/>
      <p:bldP spid="331797" grpId="0" animBg="1"/>
      <p:bldP spid="331798" grpId="0" animBg="1"/>
      <p:bldP spid="331799" grpId="0" animBg="1"/>
      <p:bldP spid="331800" grpId="0" animBg="1"/>
      <p:bldP spid="331801" grpId="0" animBg="1"/>
      <p:bldP spid="331802" grpId="0" animBg="1"/>
      <p:bldP spid="331803" grpId="0" animBg="1"/>
      <p:bldP spid="331804" grpId="0" animBg="1"/>
      <p:bldP spid="331805" grpId="0" animBg="1"/>
      <p:bldP spid="331806" grpId="0" animBg="1"/>
      <p:bldP spid="331807" grpId="0" animBg="1"/>
      <p:bldP spid="331808" grpId="0" animBg="1"/>
      <p:bldP spid="331809" grpId="0" animBg="1"/>
      <p:bldP spid="331810" grpId="0" animBg="1"/>
      <p:bldP spid="331811" grpId="0" animBg="1"/>
      <p:bldP spid="331812" grpId="0" animBg="1"/>
      <p:bldP spid="331812" grpId="1" animBg="1"/>
      <p:bldP spid="331813" grpId="0" animBg="1"/>
      <p:bldP spid="3318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Counselling Continued......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33222" indent="-514350">
              <a:buNone/>
            </a:pPr>
            <a:r>
              <a:rPr lang="en-AU" dirty="0" smtClean="0">
                <a:solidFill>
                  <a:schemeClr val="accent1"/>
                </a:solidFill>
              </a:rPr>
              <a:t>4. </a:t>
            </a:r>
            <a:r>
              <a:rPr lang="en-AU" dirty="0" smtClean="0"/>
              <a:t>Contracting – write down commitment and get someone to sign it. Rewards???????</a:t>
            </a:r>
          </a:p>
          <a:p>
            <a:pPr marL="633222" indent="-514350">
              <a:buNone/>
            </a:pPr>
            <a:endParaRPr lang="en-AU" dirty="0" smtClean="0"/>
          </a:p>
          <a:p>
            <a:pPr marL="633222" indent="-514350">
              <a:buNone/>
            </a:pPr>
            <a:r>
              <a:rPr lang="en-AU" dirty="0" smtClean="0">
                <a:solidFill>
                  <a:schemeClr val="accent1"/>
                </a:solidFill>
              </a:rPr>
              <a:t>5</a:t>
            </a:r>
            <a:r>
              <a:rPr lang="en-AU" dirty="0" smtClean="0"/>
              <a:t>. Enlisting social support </a:t>
            </a:r>
          </a:p>
          <a:p>
            <a:pPr marL="633222" indent="-514350">
              <a:buNone/>
            </a:pPr>
            <a:endParaRPr lang="en-AU" dirty="0" smtClean="0"/>
          </a:p>
          <a:p>
            <a:pPr marL="633222" indent="-514350">
              <a:buNone/>
            </a:pPr>
            <a:r>
              <a:rPr lang="en-AU" dirty="0" smtClean="0">
                <a:solidFill>
                  <a:schemeClr val="accent1"/>
                </a:solidFill>
              </a:rPr>
              <a:t>6. </a:t>
            </a:r>
            <a:r>
              <a:rPr lang="en-AU" dirty="0" smtClean="0"/>
              <a:t>Reminder system – if you have not been active for at least 6 months</a:t>
            </a:r>
          </a:p>
          <a:p>
            <a:pPr marL="633222" indent="-514350">
              <a:buNone/>
            </a:pPr>
            <a:endParaRPr lang="en-AU" dirty="0" smtClean="0"/>
          </a:p>
          <a:p>
            <a:pPr marL="633222" indent="-514350">
              <a:buNone/>
            </a:pPr>
            <a:r>
              <a:rPr lang="en-AU" dirty="0" smtClean="0">
                <a:solidFill>
                  <a:schemeClr val="accent1"/>
                </a:solidFill>
              </a:rPr>
              <a:t>7. </a:t>
            </a:r>
            <a:r>
              <a:rPr lang="en-AU" dirty="0" smtClean="0"/>
              <a:t>Gradual Programming – same as progressive overload --- Workload, Frequency, Intensity</a:t>
            </a:r>
          </a:p>
          <a:p>
            <a:pPr marL="633222" indent="-514350">
              <a:buNone/>
            </a:pPr>
            <a:endParaRPr lang="en-AU" dirty="0" smtClean="0"/>
          </a:p>
          <a:p>
            <a:pPr marL="633222" indent="-514350">
              <a:buNone/>
            </a:pPr>
            <a:r>
              <a:rPr lang="en-AU" dirty="0" smtClean="0">
                <a:solidFill>
                  <a:schemeClr val="accent1"/>
                </a:solidFill>
              </a:rPr>
              <a:t>8</a:t>
            </a:r>
            <a:r>
              <a:rPr lang="en-AU" dirty="0" smtClean="0"/>
              <a:t>. Tailoring – activity plan tailored to individual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Population based approaches to physical activity promotion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Environmental strategies &amp; tailoring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Physical activity programs should be tailored to settings: For example: bicycle racks</a:t>
            </a:r>
          </a:p>
          <a:p>
            <a:pPr>
              <a:buNone/>
            </a:pPr>
            <a:endParaRPr lang="en-AU" dirty="0" smtClean="0"/>
          </a:p>
          <a:p>
            <a:r>
              <a:rPr lang="en-AU" b="1" u="sng" dirty="0" smtClean="0"/>
              <a:t>Removing impediments  </a:t>
            </a:r>
            <a:r>
              <a:rPr lang="en-AU" dirty="0" smtClean="0"/>
              <a:t>e.g. lake with no lights</a:t>
            </a:r>
          </a:p>
          <a:p>
            <a:pPr>
              <a:buNone/>
            </a:pPr>
            <a:endParaRPr lang="en-AU" dirty="0" smtClean="0"/>
          </a:p>
          <a:p>
            <a:r>
              <a:rPr lang="en-AU" b="1" u="sng" dirty="0" smtClean="0"/>
              <a:t>Introducing new resources and facilities </a:t>
            </a:r>
            <a:r>
              <a:rPr lang="en-AU" dirty="0" smtClean="0"/>
              <a:t>– provide resources that facilitate activity e.g. installing showers in a workplace</a:t>
            </a:r>
          </a:p>
          <a:p>
            <a:pPr>
              <a:buNone/>
            </a:pPr>
            <a:endParaRPr lang="en-AU" b="1" u="sng" dirty="0" smtClean="0"/>
          </a:p>
          <a:p>
            <a:r>
              <a:rPr lang="en-AU" b="1" u="sng" dirty="0" smtClean="0"/>
              <a:t>Educational Programs – </a:t>
            </a:r>
            <a:r>
              <a:rPr lang="en-AU" dirty="0" smtClean="0"/>
              <a:t>environmental interventions should precede educational programs</a:t>
            </a:r>
          </a:p>
          <a:p>
            <a:pPr>
              <a:buNone/>
            </a:pPr>
            <a:r>
              <a:rPr lang="en-AU" dirty="0" smtClean="0"/>
              <a:t>									Pg 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b="1" dirty="0" smtClean="0"/>
              <a:t>Complete the Environment Handout</a:t>
            </a:r>
          </a:p>
          <a:p>
            <a:pPr>
              <a:buNone/>
            </a:pPr>
            <a:endParaRPr lang="en-AU" b="1" dirty="0" smtClean="0"/>
          </a:p>
          <a:p>
            <a:r>
              <a:rPr lang="en-AU" b="1" dirty="0" smtClean="0"/>
              <a:t>Go for a walk </a:t>
            </a:r>
            <a:r>
              <a:rPr lang="en-AU" dirty="0" smtClean="0"/>
              <a:t>around GSC and identify where environmental factors have been modified to promote PA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Identify areas where modifications could be made to the environment to promote PA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NOTE: Environmental  change is more effective when supported by educational program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TASK: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Policy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Policies are laws, regulations, formal rules</a:t>
            </a:r>
          </a:p>
          <a:p>
            <a:endParaRPr lang="en-AU" dirty="0" smtClean="0"/>
          </a:p>
          <a:p>
            <a:r>
              <a:rPr lang="en-AU" dirty="0" smtClean="0"/>
              <a:t>Define legislation and organisational policies</a:t>
            </a:r>
          </a:p>
          <a:p>
            <a:endParaRPr lang="en-AU" dirty="0" smtClean="0"/>
          </a:p>
          <a:p>
            <a:r>
              <a:rPr lang="en-AU" dirty="0" smtClean="0"/>
              <a:t>What policy does GSC have in place that may enhance or limit opportunities to be PA </a:t>
            </a:r>
          </a:p>
          <a:p>
            <a:endParaRPr lang="en-AU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31640" y="508518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Enhancing Physical Activity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Limiting</a:t>
                      </a:r>
                      <a:r>
                        <a:rPr lang="en-AU" baseline="0" dirty="0" smtClean="0"/>
                        <a:t> Physical Activity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TASK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Describe two potential strategies within in the following areas that a school could introduce to promote physical activity within a school setting.</a:t>
            </a:r>
          </a:p>
          <a:p>
            <a:r>
              <a:rPr lang="en-AU" dirty="0" smtClean="0"/>
              <a:t>PHYSICAL ENVIRONMENT</a:t>
            </a:r>
          </a:p>
          <a:p>
            <a:r>
              <a:rPr lang="en-AU" smtClean="0"/>
              <a:t>POLICY/CURRICULIM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Mass Media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Goal of mass media interventions is to reach groups and individuals using a medium than face to face contact.</a:t>
            </a:r>
          </a:p>
          <a:p>
            <a:pPr lvl="1"/>
            <a:r>
              <a:rPr lang="en-AU" dirty="0" smtClean="0"/>
              <a:t>Television and radio advertisements</a:t>
            </a:r>
          </a:p>
          <a:p>
            <a:pPr lvl="1"/>
            <a:r>
              <a:rPr lang="en-AU" dirty="0" smtClean="0"/>
              <a:t>Billboards, posters, commercials at cinemas</a:t>
            </a:r>
          </a:p>
          <a:p>
            <a:pPr lvl="1"/>
            <a:r>
              <a:rPr lang="en-AU" dirty="0" smtClean="0"/>
              <a:t>Print media in magazines and newspapers</a:t>
            </a:r>
          </a:p>
          <a:p>
            <a:pPr lvl="1"/>
            <a:r>
              <a:rPr lang="en-AU" dirty="0" smtClean="0"/>
              <a:t>Web-based interactive information</a:t>
            </a:r>
          </a:p>
          <a:p>
            <a:pPr lvl="1">
              <a:buNone/>
            </a:pPr>
            <a:endParaRPr lang="en-AU" dirty="0" smtClean="0"/>
          </a:p>
          <a:p>
            <a:pPr lvl="1">
              <a:buNone/>
            </a:pPr>
            <a:r>
              <a:rPr lang="en-AU" dirty="0" smtClean="0"/>
              <a:t>Benefit: potential to reach large numbers of people at a lower cost per person.</a:t>
            </a:r>
          </a:p>
          <a:p>
            <a:pPr lvl="1">
              <a:buNone/>
            </a:pPr>
            <a:endParaRPr lang="en-AU" dirty="0" smtClean="0"/>
          </a:p>
          <a:p>
            <a:pPr lvl="1"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Mass Media Cont....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are the roles of mass media???</a:t>
            </a:r>
          </a:p>
          <a:p>
            <a:endParaRPr lang="en-AU" dirty="0" smtClean="0"/>
          </a:p>
          <a:p>
            <a:r>
              <a:rPr lang="en-AU" dirty="0" smtClean="0"/>
              <a:t>Types of mass media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Physical Activity Promotion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Individual (intrapersonal)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Social (interpersonal)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Physical environment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Policy</a:t>
            </a:r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VCE Physical Education - Unit 3</a:t>
            </a: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Arial" pitchFamily="34" charset="0"/>
              </a:rPr>
              <a:t>Mass Media Campaigns</a:t>
            </a:r>
          </a:p>
        </p:txBody>
      </p:sp>
      <p:sp>
        <p:nvSpPr>
          <p:cNvPr id="258052" name="Rectangle 4"/>
          <p:cNvSpPr>
            <a:spLocks noChangeArrowheads="1"/>
          </p:cNvSpPr>
          <p:nvPr/>
        </p:nvSpPr>
        <p:spPr bwMode="auto">
          <a:xfrm>
            <a:off x="785786" y="2174875"/>
            <a:ext cx="6096000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AU" sz="2400" b="1" dirty="0">
                <a:hlinkClick r:id="rId2" action="ppaction://hlinkfile"/>
              </a:rPr>
              <a:t>Go for Your Life (VIC)</a:t>
            </a:r>
            <a:endParaRPr lang="en-AU" sz="2400" b="1" dirty="0"/>
          </a:p>
          <a:p>
            <a:pPr>
              <a:spcBef>
                <a:spcPct val="20000"/>
              </a:spcBef>
            </a:pPr>
            <a:endParaRPr lang="en-AU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AU" sz="2400" b="1" dirty="0">
                <a:hlinkClick r:id="rId3" action="ppaction://hlinkfile"/>
              </a:rPr>
              <a:t>Find 30 (WA)</a:t>
            </a:r>
            <a:endParaRPr lang="en-AU" sz="2400" b="1" dirty="0"/>
          </a:p>
          <a:p>
            <a:pPr>
              <a:spcBef>
                <a:spcPct val="20000"/>
              </a:spcBef>
            </a:pPr>
            <a:endParaRPr lang="en-AU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AU" sz="2400" b="1" dirty="0">
                <a:hlinkClick r:id="rId4" action="ppaction://hlinkfile"/>
              </a:rPr>
              <a:t>10,000 Steps (QLD)</a:t>
            </a:r>
            <a:endParaRPr lang="en-AU" sz="2400" b="1" dirty="0"/>
          </a:p>
          <a:p>
            <a:pPr>
              <a:spcBef>
                <a:spcPct val="20000"/>
              </a:spcBef>
              <a:buFontTx/>
              <a:buChar char="•"/>
            </a:pPr>
            <a:endParaRPr lang="en-AU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AU" sz="2400" b="1" dirty="0" err="1">
                <a:hlinkClick r:id="rId5"/>
              </a:rPr>
              <a:t>Smartplay</a:t>
            </a:r>
            <a:r>
              <a:rPr lang="en-AU" sz="2400" b="1" dirty="0">
                <a:hlinkClick r:id="rId5"/>
              </a:rPr>
              <a:t> (SA)</a:t>
            </a:r>
            <a:endParaRPr lang="en-AU" sz="2400" b="1" dirty="0"/>
          </a:p>
          <a:p>
            <a:pPr>
              <a:spcBef>
                <a:spcPct val="20000"/>
              </a:spcBef>
              <a:buFontTx/>
              <a:buChar char="•"/>
            </a:pPr>
            <a:endParaRPr lang="en-AU" sz="24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AU" sz="2400" b="1" dirty="0">
                <a:hlinkClick r:id="rId6"/>
              </a:rPr>
              <a:t>Get Moving (National)</a:t>
            </a:r>
            <a:endParaRPr lang="en-AU" sz="2400" b="1" dirty="0"/>
          </a:p>
          <a:p>
            <a:pPr>
              <a:spcBef>
                <a:spcPct val="20000"/>
              </a:spcBef>
            </a:pPr>
            <a:endParaRPr lang="en-AU" sz="2400" b="1" dirty="0"/>
          </a:p>
        </p:txBody>
      </p:sp>
      <p:pic>
        <p:nvPicPr>
          <p:cNvPr id="258053" name="Picture 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2071678"/>
            <a:ext cx="17049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8055" name="Picture 7" descr="whit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86512" y="4071942"/>
            <a:ext cx="2705100" cy="1663700"/>
          </a:xfrm>
          <a:prstGeom prst="rect">
            <a:avLst/>
          </a:prstGeom>
          <a:noFill/>
        </p:spPr>
      </p:pic>
      <p:pic>
        <p:nvPicPr>
          <p:cNvPr id="258056" name="Picture 8" descr="Find thirty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43702" y="1785926"/>
            <a:ext cx="2209800" cy="2057400"/>
          </a:xfrm>
          <a:prstGeom prst="rect">
            <a:avLst/>
          </a:prstGeom>
          <a:noFill/>
        </p:spPr>
      </p:pic>
      <p:pic>
        <p:nvPicPr>
          <p:cNvPr id="258057" name="Picture 9" descr="logo_100">
            <a:hlinkClick r:id="rId5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3438" y="4286256"/>
            <a:ext cx="1447800" cy="1619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VCE Physical Education - Unit 3</a:t>
            </a:r>
          </a:p>
        </p:txBody>
      </p:sp>
      <p:pic>
        <p:nvPicPr>
          <p:cNvPr id="3389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VCE Physical Education - Unit 3</a:t>
            </a:r>
          </a:p>
        </p:txBody>
      </p:sp>
      <p:pic>
        <p:nvPicPr>
          <p:cNvPr id="3399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9973" name="Picture 5" descr="College Embl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76250"/>
            <a:ext cx="762000" cy="738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VCE Physical Education - Unit 3</a:t>
            </a:r>
          </a:p>
        </p:txBody>
      </p:sp>
      <p:pic>
        <p:nvPicPr>
          <p:cNvPr id="3409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0997" name="Picture 5" descr="College Embl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76250"/>
            <a:ext cx="762000" cy="738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Mass media is not sufficient on its own and needs to be used in conjunction with local community programs</a:t>
            </a:r>
          </a:p>
          <a:p>
            <a:r>
              <a:rPr lang="en-AU" dirty="0" smtClean="0"/>
              <a:t>Mass media should be tailored to population groups &amp; matched to peoples </a:t>
            </a:r>
            <a:r>
              <a:rPr lang="en-AU" smtClean="0"/>
              <a:t>motivational </a:t>
            </a:r>
            <a:r>
              <a:rPr lang="en-AU" smtClean="0"/>
              <a:t>readiness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Mass media &amp; local programs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TASK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Fill out Web-based Mass Media Promotion Table </a:t>
            </a:r>
          </a:p>
          <a:p>
            <a:r>
              <a:rPr lang="en-AU" dirty="0" smtClean="0"/>
              <a:t>Complete Mass Media Handout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LBIIlogo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2171700" y="-4763"/>
            <a:ext cx="6400800" cy="4411663"/>
          </a:xfrm>
          <a:prstGeom prst="rect">
            <a:avLst/>
          </a:prstGeom>
          <a:noFill/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1521" y="260649"/>
          <a:ext cx="8640958" cy="6264696"/>
        </p:xfrm>
        <a:graphic>
          <a:graphicData uri="http://schemas.openxmlformats.org/drawingml/2006/table">
            <a:tbl>
              <a:tblPr/>
              <a:tblGrid>
                <a:gridCol w="2244249"/>
                <a:gridCol w="1098571"/>
                <a:gridCol w="795192"/>
                <a:gridCol w="2148148"/>
                <a:gridCol w="2354798"/>
              </a:tblGrid>
              <a:tr h="601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b="1" kern="0" dirty="0">
                          <a:latin typeface="Calibri"/>
                          <a:ea typeface="Times New Roman"/>
                          <a:cs typeface="Times New Roman"/>
                        </a:rPr>
                        <a:t>Web Site</a:t>
                      </a: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b="1">
                          <a:latin typeface="Arial"/>
                          <a:ea typeface="Times New Roman"/>
                          <a:cs typeface="Times New Roman"/>
                        </a:rPr>
                        <a:t>Logo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b="1">
                          <a:latin typeface="Arial"/>
                          <a:ea typeface="Times New Roman"/>
                          <a:cs typeface="Times New Roman"/>
                        </a:rPr>
                        <a:t>State* /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b="1">
                          <a:latin typeface="Arial"/>
                          <a:ea typeface="Times New Roman"/>
                          <a:cs typeface="Times New Roman"/>
                        </a:rPr>
                        <a:t>Federal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b="1">
                          <a:latin typeface="Arial"/>
                          <a:ea typeface="Times New Roman"/>
                          <a:cs typeface="Times New Roman"/>
                        </a:rPr>
                        <a:t>Information Summary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Times New Roman"/>
                          <a:cs typeface="Times New Roman"/>
                        </a:rPr>
                        <a:t>What information is present on this web site?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b="1">
                          <a:latin typeface="Arial"/>
                          <a:ea typeface="Times New Roman"/>
                          <a:cs typeface="Times New Roman"/>
                        </a:rPr>
                        <a:t>Your Review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Times New Roman"/>
                          <a:cs typeface="Times New Roman"/>
                        </a:rPr>
                        <a:t>Comment on ease of use, visuals, interactivity etc.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1009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http://www.goforyourlife.vic.gov.au/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www.find30.com.au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www.smartplay.net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www.10000steps.org.au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www.healthyactive.gov.au/getmoving/index.htm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www.activeforlife.com.au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www.wrsa.org.au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www.healthyactive.gov.au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8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www.lifebeinit.org</a:t>
                      </a:r>
                      <a:endParaRPr lang="en-A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857" marR="47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Physical activity promotional strategies can be classified into two major categories:</a:t>
            </a:r>
          </a:p>
          <a:p>
            <a:pPr lvl="2"/>
            <a:r>
              <a:rPr lang="en-AU" dirty="0" smtClean="0"/>
              <a:t>Individual approaches</a:t>
            </a:r>
          </a:p>
          <a:p>
            <a:pPr lvl="2"/>
            <a:r>
              <a:rPr lang="en-AU" dirty="0" smtClean="0"/>
              <a:t>Population approaches</a:t>
            </a:r>
          </a:p>
          <a:p>
            <a:pPr marL="342900" lvl="2" indent="-342900"/>
            <a:r>
              <a:rPr lang="en-AU" sz="3200" dirty="0"/>
              <a:t>One or several approaches may be applied within a settings-based approach to physical activity promotion</a:t>
            </a:r>
          </a:p>
          <a:p>
            <a:pPr marL="342900" lvl="2" indent="-342900">
              <a:buNone/>
            </a:pPr>
            <a:r>
              <a:rPr lang="en-AU" sz="3200" dirty="0" smtClean="0"/>
              <a:t>	</a:t>
            </a:r>
            <a:r>
              <a:rPr lang="en-AU" sz="3200" dirty="0" err="1" smtClean="0"/>
              <a:t>Eg</a:t>
            </a:r>
            <a:r>
              <a:rPr lang="en-AU" sz="3200" dirty="0"/>
              <a:t>. School, Community, Workplace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Individual Approaches to physical activity promotion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Changing individual behaviour will increase physical activity</a:t>
            </a:r>
          </a:p>
          <a:p>
            <a:r>
              <a:rPr lang="en-AU" dirty="0" smtClean="0"/>
              <a:t>Individual approaches focus on:</a:t>
            </a:r>
          </a:p>
          <a:p>
            <a:pPr lvl="3"/>
            <a:r>
              <a:rPr lang="en-AU" dirty="0" smtClean="0"/>
              <a:t>Biological</a:t>
            </a:r>
          </a:p>
          <a:p>
            <a:pPr lvl="3"/>
            <a:r>
              <a:rPr lang="en-AU" dirty="0" smtClean="0"/>
              <a:t>Cognitive</a:t>
            </a:r>
          </a:p>
          <a:p>
            <a:pPr lvl="3"/>
            <a:r>
              <a:rPr lang="en-AU" dirty="0" smtClean="0"/>
              <a:t>Behavioural factors</a:t>
            </a:r>
          </a:p>
          <a:p>
            <a:pPr marL="342900" lvl="3" indent="-342900">
              <a:buNone/>
            </a:pPr>
            <a:r>
              <a:rPr lang="en-AU" sz="3200" dirty="0"/>
              <a:t>	</a:t>
            </a:r>
            <a:r>
              <a:rPr lang="en-AU" sz="2800" dirty="0" smtClean="0"/>
              <a:t>That </a:t>
            </a:r>
            <a:r>
              <a:rPr lang="en-AU" sz="2800" dirty="0"/>
              <a:t>may influence physical activity behaviour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Print &amp; Web Based Media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Print materials promoting activity can be in forms of: brochures, booklets, handouts</a:t>
            </a:r>
          </a:p>
          <a:p>
            <a:r>
              <a:rPr lang="en-AU" dirty="0" smtClean="0"/>
              <a:t>You can get print materials from:</a:t>
            </a:r>
          </a:p>
          <a:p>
            <a:pPr lvl="3"/>
            <a:r>
              <a:rPr lang="en-AU" dirty="0" smtClean="0"/>
              <a:t>Community-based recreational centres</a:t>
            </a:r>
          </a:p>
          <a:p>
            <a:pPr lvl="3"/>
            <a:r>
              <a:rPr lang="en-AU" dirty="0" smtClean="0"/>
              <a:t>Health care providers</a:t>
            </a:r>
          </a:p>
          <a:p>
            <a:pPr lvl="3"/>
            <a:r>
              <a:rPr lang="en-AU" dirty="0" smtClean="0"/>
              <a:t>Schools &amp; workplace</a:t>
            </a:r>
          </a:p>
          <a:p>
            <a:pPr lvl="3">
              <a:buNone/>
            </a:pPr>
            <a:endParaRPr lang="en-AU" dirty="0"/>
          </a:p>
          <a:p>
            <a:pPr marL="342900" lvl="3" indent="-342900">
              <a:buFont typeface="Arial" pitchFamily="34" charset="0"/>
              <a:buChar char="•"/>
            </a:pPr>
            <a:r>
              <a:rPr lang="en-AU" sz="3200" dirty="0"/>
              <a:t>Advantage of print based media is: </a:t>
            </a:r>
            <a:endParaRPr lang="en-AU" sz="3200" dirty="0" smtClean="0"/>
          </a:p>
          <a:p>
            <a:pPr marL="342900" lvl="3" indent="-342900">
              <a:buNone/>
            </a:pPr>
            <a:r>
              <a:rPr lang="en-AU" sz="3200" dirty="0" smtClean="0"/>
              <a:t>doesn’t </a:t>
            </a:r>
            <a:r>
              <a:rPr lang="en-AU" sz="3200" dirty="0"/>
              <a:t>require internet to access information</a:t>
            </a:r>
          </a:p>
          <a:p>
            <a:pPr lvl="3"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Web-based media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Enormous potential to provide valuable information to individuals</a:t>
            </a:r>
          </a:p>
          <a:p>
            <a:pPr lvl="1"/>
            <a:r>
              <a:rPr lang="en-AU" dirty="0" smtClean="0"/>
              <a:t>Examples: </a:t>
            </a:r>
          </a:p>
          <a:p>
            <a:endParaRPr lang="en-AU" dirty="0"/>
          </a:p>
          <a:p>
            <a:r>
              <a:rPr lang="en-AU" dirty="0" smtClean="0"/>
              <a:t>Do not appeal for long term basis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Counselling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Technique proved to be a very effective method for promoting physical activity at an individual level.</a:t>
            </a:r>
          </a:p>
          <a:p>
            <a:r>
              <a:rPr lang="en-AU" dirty="0" smtClean="0"/>
              <a:t>Who provides Counselling????????</a:t>
            </a:r>
          </a:p>
          <a:p>
            <a:r>
              <a:rPr lang="en-AU" dirty="0" smtClean="0"/>
              <a:t>3 Types of Counselling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Health professional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Telephone or email / online counselling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Automated phone or online-delivered counselling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Health Professional Counselling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Verbal advice, written materials, activity diaries, calendars, informational DVDs or videos etc</a:t>
            </a:r>
          </a:p>
          <a:p>
            <a:endParaRPr lang="en-AU" dirty="0" smtClean="0"/>
          </a:p>
          <a:p>
            <a:r>
              <a:rPr lang="en-AU" dirty="0" smtClean="0"/>
              <a:t>What is a GREEN SCRIPT???????????</a:t>
            </a:r>
          </a:p>
          <a:p>
            <a:endParaRPr lang="en-AU" dirty="0" smtClean="0"/>
          </a:p>
          <a:p>
            <a:r>
              <a:rPr lang="en-AU" dirty="0" smtClean="0"/>
              <a:t>Unfortunately many GPs do not take time to discuss with patients their activity levels.</a:t>
            </a:r>
          </a:p>
          <a:p>
            <a:endParaRPr lang="en-AU" dirty="0" smtClean="0"/>
          </a:p>
          <a:p>
            <a:r>
              <a:rPr lang="en-AU" dirty="0" smtClean="0"/>
              <a:t>Green scripts are very effective in changing behaviour.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Telephone and automated telephone-delivered advice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Used as a follow up to GP counselling or an approach on its own</a:t>
            </a:r>
          </a:p>
          <a:p>
            <a:endParaRPr lang="en-AU" dirty="0" smtClean="0"/>
          </a:p>
          <a:p>
            <a:r>
              <a:rPr lang="en-AU" dirty="0" smtClean="0"/>
              <a:t>Some people find it easier to use telephone counselling rather than having to talk to a real person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Good to target people in remote areas, inexpensive, don’t rely on reading skills and also good for older people who are not familiar with web-based technologies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333</TotalTime>
  <Words>965</Words>
  <Application>Microsoft Office PowerPoint</Application>
  <PresentationFormat>On-screen Show (4:3)</PresentationFormat>
  <Paragraphs>168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Module</vt:lpstr>
      <vt:lpstr>PowerPoint Presentation</vt:lpstr>
      <vt:lpstr>Physical Activity Promotion</vt:lpstr>
      <vt:lpstr>PowerPoint Presentation</vt:lpstr>
      <vt:lpstr>Individual Approaches to physical activity promotion</vt:lpstr>
      <vt:lpstr>Print &amp; Web Based Media</vt:lpstr>
      <vt:lpstr>Web-based media</vt:lpstr>
      <vt:lpstr>Counselling</vt:lpstr>
      <vt:lpstr>Health Professional Counselling</vt:lpstr>
      <vt:lpstr>Telephone and automated telephone-delivered advice</vt:lpstr>
      <vt:lpstr>Strategies in counselling  8 STEPS</vt:lpstr>
      <vt:lpstr>Readiness to change – (motivational readiness)</vt:lpstr>
      <vt:lpstr>Counselling Continued......</vt:lpstr>
      <vt:lpstr>Population based approaches to physical activity promotion</vt:lpstr>
      <vt:lpstr>Environmental strategies &amp; tailoring</vt:lpstr>
      <vt:lpstr>TASK:</vt:lpstr>
      <vt:lpstr>Policy</vt:lpstr>
      <vt:lpstr>TASK</vt:lpstr>
      <vt:lpstr>Mass Media </vt:lpstr>
      <vt:lpstr>Mass Media Cont....</vt:lpstr>
      <vt:lpstr>Mass Media Campaigns</vt:lpstr>
      <vt:lpstr>PowerPoint Presentation</vt:lpstr>
      <vt:lpstr>PowerPoint Presentation</vt:lpstr>
      <vt:lpstr>PowerPoint Presentation</vt:lpstr>
      <vt:lpstr>Mass media &amp; local programs </vt:lpstr>
      <vt:lpstr>TASK</vt:lpstr>
      <vt:lpstr>PowerPoint Presentation</vt:lpstr>
    </vt:vector>
  </TitlesOfParts>
  <Company>Gisborne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Activity Promotion</dc:title>
  <dc:creator>Teacher</dc:creator>
  <cp:lastModifiedBy>Tenielle Brown</cp:lastModifiedBy>
  <cp:revision>54</cp:revision>
  <cp:lastPrinted>2012-02-16T03:13:53Z</cp:lastPrinted>
  <dcterms:created xsi:type="dcterms:W3CDTF">2011-03-01T08:26:13Z</dcterms:created>
  <dcterms:modified xsi:type="dcterms:W3CDTF">2012-02-16T06:52:55Z</dcterms:modified>
</cp:coreProperties>
</file>