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67" r:id="rId2"/>
    <p:sldId id="264" r:id="rId3"/>
    <p:sldId id="266" r:id="rId4"/>
    <p:sldId id="271" r:id="rId5"/>
    <p:sldId id="269" r:id="rId6"/>
    <p:sldId id="265" r:id="rId7"/>
    <p:sldId id="256" r:id="rId8"/>
    <p:sldId id="257" r:id="rId9"/>
    <p:sldId id="260" r:id="rId10"/>
    <p:sldId id="258" r:id="rId11"/>
    <p:sldId id="259" r:id="rId12"/>
    <p:sldId id="261" r:id="rId13"/>
    <p:sldId id="262" r:id="rId14"/>
    <p:sldId id="263" r:id="rId15"/>
    <p:sldId id="270" r:id="rId16"/>
    <p:sldId id="272" r:id="rId17"/>
    <p:sldId id="275" r:id="rId18"/>
    <p:sldId id="273" r:id="rId19"/>
    <p:sldId id="274" r:id="rId20"/>
    <p:sldId id="277" r:id="rId21"/>
    <p:sldId id="278" r:id="rId22"/>
    <p:sldId id="276" r:id="rId23"/>
  </p:sldIdLst>
  <p:sldSz cx="9144000" cy="6858000" type="screen4x3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4000" b="1" kern="1200">
        <a:solidFill>
          <a:schemeClr val="tx2"/>
        </a:solidFill>
        <a:latin typeface="Arial Black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4000" b="1" kern="1200">
        <a:solidFill>
          <a:schemeClr val="tx2"/>
        </a:solidFill>
        <a:latin typeface="Arial Black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4000" b="1" kern="1200">
        <a:solidFill>
          <a:schemeClr val="tx2"/>
        </a:solidFill>
        <a:latin typeface="Arial Black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4000" b="1" kern="1200">
        <a:solidFill>
          <a:schemeClr val="tx2"/>
        </a:solidFill>
        <a:latin typeface="Arial Black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4000" b="1" kern="1200">
        <a:solidFill>
          <a:schemeClr val="tx2"/>
        </a:solidFill>
        <a:latin typeface="Arial Black" pitchFamily="34" charset="0"/>
        <a:ea typeface="+mn-ea"/>
        <a:cs typeface="Arial" charset="0"/>
      </a:defRPr>
    </a:lvl5pPr>
    <a:lvl6pPr marL="2286000" algn="l" defTabSz="914400" rtl="0" eaLnBrk="1" latinLnBrk="0" hangingPunct="1">
      <a:defRPr sz="4000" b="1" kern="1200">
        <a:solidFill>
          <a:schemeClr val="tx2"/>
        </a:solidFill>
        <a:latin typeface="Arial Black" pitchFamily="34" charset="0"/>
        <a:ea typeface="+mn-ea"/>
        <a:cs typeface="Arial" charset="0"/>
      </a:defRPr>
    </a:lvl6pPr>
    <a:lvl7pPr marL="2743200" algn="l" defTabSz="914400" rtl="0" eaLnBrk="1" latinLnBrk="0" hangingPunct="1">
      <a:defRPr sz="4000" b="1" kern="1200">
        <a:solidFill>
          <a:schemeClr val="tx2"/>
        </a:solidFill>
        <a:latin typeface="Arial Black" pitchFamily="34" charset="0"/>
        <a:ea typeface="+mn-ea"/>
        <a:cs typeface="Arial" charset="0"/>
      </a:defRPr>
    </a:lvl7pPr>
    <a:lvl8pPr marL="3200400" algn="l" defTabSz="914400" rtl="0" eaLnBrk="1" latinLnBrk="0" hangingPunct="1">
      <a:defRPr sz="4000" b="1" kern="1200">
        <a:solidFill>
          <a:schemeClr val="tx2"/>
        </a:solidFill>
        <a:latin typeface="Arial Black" pitchFamily="34" charset="0"/>
        <a:ea typeface="+mn-ea"/>
        <a:cs typeface="Arial" charset="0"/>
      </a:defRPr>
    </a:lvl8pPr>
    <a:lvl9pPr marL="3657600" algn="l" defTabSz="914400" rtl="0" eaLnBrk="1" latinLnBrk="0" hangingPunct="1">
      <a:defRPr sz="4000" b="1" kern="1200">
        <a:solidFill>
          <a:schemeClr val="tx2"/>
        </a:solidFill>
        <a:latin typeface="Arial Black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111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10243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10244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10245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10246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10247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10248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10249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en-AU"/>
              <a:t>Click to edit Master title style</a:t>
            </a:r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AU"/>
              <a:t>Click to edit Master subtitle style</a:t>
            </a:r>
          </a:p>
        </p:txBody>
      </p:sp>
      <p:sp>
        <p:nvSpPr>
          <p:cNvPr id="10251" name="Rectangle 11"/>
          <p:cNvSpPr>
            <a:spLocks noGrp="1" noChangeArrowheads="1"/>
          </p:cNvSpPr>
          <p:nvPr>
            <p:ph type="dt" sz="quarter" idx="2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10252" name="Rectangle 12"/>
          <p:cNvSpPr>
            <a:spLocks noGrp="1" noChangeArrowheads="1"/>
          </p:cNvSpPr>
          <p:nvPr>
            <p:ph type="ftr" sz="quarter" idx="3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10253" name="Rectangle 1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FD4210C-074F-4311-AFA8-022919CC5C2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010EDF-AFF8-4EEC-906C-AF4A7C970072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1581BB-2BBF-44E1-9993-BFCBB69E5BE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EE7614-06FE-4222-85A1-9631A9E607DD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405762-9ED8-4C70-A488-443913612BC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4DB0E2-7828-4561-B0A1-C30EB3A4174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6B73BF-CE43-4B38-BDFC-A1308CD5C7BD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9226AE-8C17-4C7E-954B-7A95917BC82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9B2FB8-4AB4-4D29-8BDA-5B0DE196D3B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811FBF-3663-49FD-96D9-F0D27107FA2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6B31BF-9C92-485B-80FE-9867B3B55738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9219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9220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9221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223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224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225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226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92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AU"/>
          </a:p>
        </p:txBody>
      </p:sp>
      <p:sp>
        <p:nvSpPr>
          <p:cNvPr id="92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AU"/>
          </a:p>
        </p:txBody>
      </p:sp>
      <p:sp>
        <p:nvSpPr>
          <p:cNvPr id="92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2B25D347-DE1B-41DC-8DDE-DDD8C1EF9BB3}" type="slidenum">
              <a:rPr lang="en-AU"/>
              <a:pPr/>
              <a:t>‹#›</a:t>
            </a:fld>
            <a:endParaRPr lang="en-AU"/>
          </a:p>
        </p:txBody>
      </p:sp>
      <p:sp>
        <p:nvSpPr>
          <p:cNvPr id="9230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9231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827088" y="1989138"/>
            <a:ext cx="7772400" cy="1736725"/>
          </a:xfrm>
        </p:spPr>
        <p:txBody>
          <a:bodyPr/>
          <a:lstStyle/>
          <a:p>
            <a:r>
              <a:rPr lang="en-AU"/>
              <a:t>Blood Pressure</a:t>
            </a: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AU"/>
              <a:t>is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How it is measured </a:t>
            </a:r>
          </a:p>
        </p:txBody>
      </p:sp>
      <p:sp>
        <p:nvSpPr>
          <p:cNvPr id="40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68313" y="1916113"/>
            <a:ext cx="3949700" cy="4116387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AU"/>
              <a:t>By counting the pulse rate 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AU"/>
              <a:t>Two most common sites: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AU" u="sng"/>
              <a:t>Carotid</a:t>
            </a:r>
            <a:r>
              <a:rPr lang="en-AU"/>
              <a:t> (Neck)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AU" u="sng"/>
              <a:t>Radial</a:t>
            </a:r>
            <a:r>
              <a:rPr lang="en-AU"/>
              <a:t> (Thumb side of wrist) 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063" y="1412875"/>
            <a:ext cx="2365375" cy="5229225"/>
          </a:xfrm>
          <a:prstGeom prst="rect">
            <a:avLst/>
          </a:prstGeom>
          <a:noFill/>
        </p:spPr>
      </p:pic>
      <p:sp>
        <p:nvSpPr>
          <p:cNvPr id="4101" name="Line 5"/>
          <p:cNvSpPr>
            <a:spLocks noChangeShapeType="1"/>
          </p:cNvSpPr>
          <p:nvPr/>
        </p:nvSpPr>
        <p:spPr bwMode="auto">
          <a:xfrm flipV="1">
            <a:off x="3851275" y="3644900"/>
            <a:ext cx="2233613" cy="1223963"/>
          </a:xfrm>
          <a:prstGeom prst="line">
            <a:avLst/>
          </a:prstGeom>
          <a:noFill/>
          <a:ln w="9525">
            <a:solidFill>
              <a:srgbClr val="11111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 flipV="1">
            <a:off x="3348038" y="2060575"/>
            <a:ext cx="3240087" cy="1512888"/>
          </a:xfrm>
          <a:prstGeom prst="line">
            <a:avLst/>
          </a:prstGeom>
          <a:noFill/>
          <a:ln w="9525">
            <a:solidFill>
              <a:srgbClr val="11111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/>
              <a:t>Taking your own heart rate</a:t>
            </a:r>
          </a:p>
        </p:txBody>
      </p:sp>
      <p:sp>
        <p:nvSpPr>
          <p:cNvPr id="1229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AU"/>
              <a:t>Gently place 2 fingers of your other hand on this artery. </a:t>
            </a:r>
          </a:p>
          <a:p>
            <a:pPr>
              <a:lnSpc>
                <a:spcPct val="90000"/>
              </a:lnSpc>
            </a:pPr>
            <a:r>
              <a:rPr lang="en-AU"/>
              <a:t>Do not use your thumb because it has its own pulse that you may feel. </a:t>
            </a:r>
          </a:p>
          <a:p>
            <a:pPr>
              <a:lnSpc>
                <a:spcPct val="90000"/>
              </a:lnSpc>
            </a:pPr>
            <a:r>
              <a:rPr lang="en-AU"/>
              <a:t>Count the beats for 30 seconds; then double the result to get the number of beats per minute. </a:t>
            </a:r>
          </a:p>
          <a:p>
            <a:pPr>
              <a:lnSpc>
                <a:spcPct val="90000"/>
              </a:lnSpc>
            </a:pPr>
            <a:r>
              <a:rPr lang="en-AU"/>
              <a:t>Do that now!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620713"/>
            <a:ext cx="8385175" cy="1431925"/>
          </a:xfrm>
        </p:spPr>
        <p:txBody>
          <a:bodyPr/>
          <a:lstStyle/>
          <a:p>
            <a:pPr algn="ctr"/>
            <a:r>
              <a:rPr lang="en-AU" sz="3200" u="sng">
                <a:effectLst/>
              </a:rPr>
              <a:t>Factors that affect resting heart</a:t>
            </a:r>
            <a:br>
              <a:rPr lang="en-AU" sz="3200" u="sng">
                <a:effectLst/>
              </a:rPr>
            </a:br>
            <a:r>
              <a:rPr lang="en-AU" sz="3200" u="sng">
                <a:effectLst/>
              </a:rPr>
              <a:t>rate include:</a:t>
            </a:r>
            <a:br>
              <a:rPr lang="en-AU" sz="3200" u="sng">
                <a:effectLst/>
              </a:rPr>
            </a:br>
            <a:r>
              <a:rPr lang="en-AU" sz="4000"/>
              <a:t/>
            </a:r>
            <a:br>
              <a:rPr lang="en-AU" sz="4000"/>
            </a:br>
            <a:endParaRPr lang="en-AU" sz="4000"/>
          </a:p>
        </p:txBody>
      </p:sp>
      <p:sp>
        <p:nvSpPr>
          <p:cNvPr id="1433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95288" y="1484313"/>
            <a:ext cx="8424862" cy="45481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AU" sz="3600">
                <a:effectLst/>
                <a:latin typeface="Calibri" pitchFamily="34" charset="0"/>
              </a:rPr>
              <a:t>Gender (males usually having a lower resting heart rate)</a:t>
            </a:r>
          </a:p>
          <a:p>
            <a:pPr>
              <a:lnSpc>
                <a:spcPct val="90000"/>
              </a:lnSpc>
            </a:pPr>
            <a:r>
              <a:rPr lang="en-AU" sz="3600">
                <a:effectLst/>
                <a:latin typeface="Calibri" pitchFamily="34" charset="0"/>
              </a:rPr>
              <a:t>Fitness level </a:t>
            </a:r>
          </a:p>
          <a:p>
            <a:pPr>
              <a:lnSpc>
                <a:spcPct val="90000"/>
              </a:lnSpc>
            </a:pPr>
            <a:r>
              <a:rPr lang="en-AU" sz="3600">
                <a:effectLst/>
                <a:latin typeface="Calibri" pitchFamily="34" charset="0"/>
              </a:rPr>
              <a:t>Temperature is air (higher = increased HR)</a:t>
            </a:r>
          </a:p>
          <a:p>
            <a:pPr>
              <a:lnSpc>
                <a:spcPct val="90000"/>
              </a:lnSpc>
            </a:pPr>
            <a:r>
              <a:rPr lang="en-AU" sz="3600">
                <a:effectLst/>
                <a:latin typeface="Calibri" pitchFamily="34" charset="0"/>
              </a:rPr>
              <a:t>Time when previously eaten</a:t>
            </a:r>
          </a:p>
          <a:p>
            <a:pPr>
              <a:lnSpc>
                <a:spcPct val="90000"/>
              </a:lnSpc>
            </a:pPr>
            <a:r>
              <a:rPr lang="en-AU" sz="3600">
                <a:effectLst/>
                <a:latin typeface="Calibri" pitchFamily="34" charset="0"/>
              </a:rPr>
              <a:t>Laughing</a:t>
            </a:r>
          </a:p>
          <a:p>
            <a:pPr>
              <a:lnSpc>
                <a:spcPct val="90000"/>
              </a:lnSpc>
            </a:pPr>
            <a:r>
              <a:rPr lang="en-AU" sz="3600">
                <a:effectLst/>
                <a:latin typeface="Calibri" pitchFamily="34" charset="0"/>
              </a:rPr>
              <a:t>Smoking</a:t>
            </a:r>
          </a:p>
          <a:p>
            <a:pPr>
              <a:lnSpc>
                <a:spcPct val="90000"/>
              </a:lnSpc>
            </a:pPr>
            <a:r>
              <a:rPr lang="en-AU" sz="3600">
                <a:effectLst/>
                <a:latin typeface="Calibri" pitchFamily="34" charset="0"/>
              </a:rPr>
              <a:t>Body position</a:t>
            </a:r>
            <a:endParaRPr lang="en-AU" sz="3600">
              <a:effectLst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AU" sz="3600">
              <a:effectLst/>
            </a:endParaRPr>
          </a:p>
          <a:p>
            <a:pPr>
              <a:lnSpc>
                <a:spcPct val="90000"/>
              </a:lnSpc>
            </a:pPr>
            <a:endParaRPr lang="en-A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/>
              <a:t>Max Heart Rate </a:t>
            </a:r>
          </a:p>
        </p:txBody>
      </p:sp>
      <p:sp>
        <p:nvSpPr>
          <p:cNvPr id="1536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The easiest and best known method to calculate your maximum heart rate (MHR) is to use the formula:</a:t>
            </a:r>
          </a:p>
          <a:p>
            <a:r>
              <a:rPr lang="en-AU"/>
              <a:t>Maximal Heart Rate = 220 - age (years)</a:t>
            </a:r>
          </a:p>
          <a:p>
            <a:endParaRPr lang="en-A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u="sng"/>
              <a:t>Circulatory System during Physical activity</a:t>
            </a:r>
            <a:r>
              <a:rPr lang="en-AU"/>
              <a:t> </a:t>
            </a:r>
          </a:p>
        </p:txBody>
      </p:sp>
      <p:sp>
        <p:nvSpPr>
          <p:cNvPr id="1638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27088" y="1916113"/>
            <a:ext cx="8007350" cy="4191000"/>
          </a:xfrm>
        </p:spPr>
        <p:txBody>
          <a:bodyPr/>
          <a:lstStyle/>
          <a:p>
            <a:r>
              <a:rPr lang="en-AU"/>
              <a:t>After interpreting the following graph write a sentence about the rest phase, the moderate work phase and the recovery phase. </a:t>
            </a:r>
          </a:p>
          <a:p>
            <a:pPr>
              <a:buFont typeface="Wingdings" pitchFamily="2" charset="2"/>
              <a:buNone/>
            </a:pPr>
            <a:endParaRPr lang="en-AU"/>
          </a:p>
          <a:p>
            <a:r>
              <a:rPr lang="en-AU"/>
              <a:t>Comparing the untrained athletes heart rate to the trained athlete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/>
              <a:t>Graph!</a:t>
            </a:r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412875"/>
            <a:ext cx="8351837" cy="4968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/>
              <a:t>A-VO2 Difference </a:t>
            </a:r>
          </a:p>
        </p:txBody>
      </p:sp>
      <p:sp>
        <p:nvSpPr>
          <p:cNvPr id="2662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The difference between oxygen concentration levels in the arteries and veins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/>
              <a:t>A-V O2 Difference</a:t>
            </a:r>
          </a:p>
        </p:txBody>
      </p:sp>
      <p:sp>
        <p:nvSpPr>
          <p:cNvPr id="2969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A-V O2 difference, increases with exercise (almost doubling at maximal exercise versus at rest) </a:t>
            </a:r>
          </a:p>
          <a:p>
            <a:pPr>
              <a:buFont typeface="Wingdings" pitchFamily="2" charset="2"/>
              <a:buNone/>
            </a:pPr>
            <a:endParaRPr lang="en-AU"/>
          </a:p>
          <a:p>
            <a:r>
              <a:rPr lang="en-AU"/>
              <a:t>As well as this longer term training (increasing for any set level of exertion).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/>
              <a:t>Increase in Exercise </a:t>
            </a:r>
          </a:p>
        </p:txBody>
      </p:sp>
      <p:sp>
        <p:nvSpPr>
          <p:cNvPr id="2765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Improved a-VO2 diff means more oxygen can be extracted by working muscles and increased surrounding capillaries will further enhance this supply </a:t>
            </a:r>
          </a:p>
          <a:p>
            <a:pPr>
              <a:buFont typeface="Wingdings" pitchFamily="2" charset="2"/>
              <a:buNone/>
            </a:pPr>
            <a:endParaRPr lang="en-AU"/>
          </a:p>
          <a:p>
            <a:r>
              <a:rPr lang="en-AU"/>
              <a:t>As well as facilitate removal of by-products.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/>
              <a:t>Measuring the Impact of Exercise </a:t>
            </a:r>
          </a:p>
        </p:txBody>
      </p:sp>
      <p:sp>
        <p:nvSpPr>
          <p:cNvPr id="2867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Stroke Volume</a:t>
            </a:r>
          </a:p>
          <a:p>
            <a:pPr>
              <a:buFont typeface="Wingdings" pitchFamily="2" charset="2"/>
              <a:buNone/>
            </a:pPr>
            <a:r>
              <a:rPr lang="en-AU"/>
              <a:t> </a:t>
            </a:r>
          </a:p>
          <a:p>
            <a:r>
              <a:rPr lang="en-AU"/>
              <a:t>Cardiac Output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333375"/>
            <a:ext cx="8385175" cy="1431925"/>
          </a:xfrm>
        </p:spPr>
        <p:txBody>
          <a:bodyPr/>
          <a:lstStyle/>
          <a:p>
            <a:pPr algn="ctr"/>
            <a:r>
              <a:rPr lang="en-AU" sz="4000"/>
              <a:t>An Indicator of the body’s health showing:</a:t>
            </a:r>
            <a:br>
              <a:rPr lang="en-AU" sz="4000"/>
            </a:br>
            <a:endParaRPr lang="en-AU" sz="4000"/>
          </a:p>
        </p:txBody>
      </p:sp>
      <p:sp>
        <p:nvSpPr>
          <p:cNvPr id="1741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50825" y="1844675"/>
            <a:ext cx="4238625" cy="4116388"/>
          </a:xfrm>
        </p:spPr>
        <p:txBody>
          <a:bodyPr/>
          <a:lstStyle/>
          <a:p>
            <a:r>
              <a:rPr lang="en-AU"/>
              <a:t>How hard the heart has to work to push the blood through the arteries, capillaries and veins </a:t>
            </a:r>
          </a:p>
          <a:p>
            <a:r>
              <a:rPr lang="en-AU"/>
              <a:t>The actual health of the arteries and capillaries 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9338" y="1989138"/>
            <a:ext cx="1873250" cy="159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3800" y="3933825"/>
            <a:ext cx="3889375" cy="205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950" y="1989138"/>
            <a:ext cx="17272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Stroke Volume </a:t>
            </a:r>
          </a:p>
        </p:txBody>
      </p:sp>
      <p:sp>
        <p:nvSpPr>
          <p:cNvPr id="3174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Blood pumped out of the left ventricle during </a:t>
            </a:r>
            <a:r>
              <a:rPr lang="en-AU" b="1" u="sng"/>
              <a:t>each</a:t>
            </a:r>
            <a:r>
              <a:rPr lang="en-AU"/>
              <a:t> beat of the heart </a:t>
            </a:r>
          </a:p>
          <a:p>
            <a:r>
              <a:rPr lang="en-AU"/>
              <a:t>With increased training our stroke volume increases or decreases? </a:t>
            </a:r>
          </a:p>
          <a:p>
            <a:endParaRPr lang="en-A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Cardiac Output </a:t>
            </a:r>
          </a:p>
        </p:txBody>
      </p:sp>
      <p:sp>
        <p:nvSpPr>
          <p:cNvPr id="3277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Amount of blood pumped by the heart per minute</a:t>
            </a:r>
          </a:p>
          <a:p>
            <a:r>
              <a:rPr lang="en-AU"/>
              <a:t>Q = HR x SV</a:t>
            </a:r>
          </a:p>
          <a:p>
            <a:endParaRPr lang="en-A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72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291513" cy="1096963"/>
          </a:xfrm>
        </p:spPr>
        <p:txBody>
          <a:bodyPr/>
          <a:lstStyle/>
          <a:p>
            <a:pPr algn="ctr"/>
            <a:r>
              <a:rPr lang="en-AU" sz="4000"/>
              <a:t>Measurements for Blood Pressure </a:t>
            </a:r>
          </a:p>
        </p:txBody>
      </p:sp>
      <p:sp>
        <p:nvSpPr>
          <p:cNvPr id="1945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AU" sz="2800"/>
              <a:t>Two measurements</a:t>
            </a:r>
            <a:r>
              <a:rPr lang="en-AU" sz="2800" b="1"/>
              <a:t> </a:t>
            </a:r>
          </a:p>
          <a:p>
            <a:pPr>
              <a:lnSpc>
                <a:spcPct val="90000"/>
              </a:lnSpc>
            </a:pPr>
            <a:r>
              <a:rPr lang="en-AU" sz="2800" b="1"/>
              <a:t>Upper measurement –</a:t>
            </a:r>
          </a:p>
          <a:p>
            <a:pPr>
              <a:lnSpc>
                <a:spcPct val="90000"/>
              </a:lnSpc>
            </a:pPr>
            <a:r>
              <a:rPr lang="en-AU" sz="2800" b="1"/>
              <a:t>Systolic blood pressure:</a:t>
            </a:r>
            <a:r>
              <a:rPr lang="en-AU" sz="2800"/>
              <a:t> pressure created as blood is pumped out of left ventricle (emptying stage)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AU" sz="2800"/>
          </a:p>
          <a:p>
            <a:pPr>
              <a:lnSpc>
                <a:spcPct val="90000"/>
              </a:lnSpc>
            </a:pPr>
            <a:r>
              <a:rPr lang="en-AU" sz="2800" b="1"/>
              <a:t>Lower measurement - </a:t>
            </a:r>
            <a:r>
              <a:rPr lang="en-AU" sz="2800"/>
              <a:t> </a:t>
            </a:r>
          </a:p>
          <a:p>
            <a:pPr>
              <a:lnSpc>
                <a:spcPct val="90000"/>
              </a:lnSpc>
            </a:pPr>
            <a:r>
              <a:rPr lang="en-AU" sz="2800" b="1"/>
              <a:t>Diastolic blood pressure:</a:t>
            </a:r>
            <a:r>
              <a:rPr lang="en-AU" sz="2800"/>
              <a:t> pressure as the heart relaxes and refills (filling stage)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Tool used to measure </a:t>
            </a:r>
          </a:p>
        </p:txBody>
      </p:sp>
      <p:sp>
        <p:nvSpPr>
          <p:cNvPr id="2560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b="1"/>
              <a:t>Sphygmomanometer </a:t>
            </a:r>
          </a:p>
        </p:txBody>
      </p:sp>
      <p:pic>
        <p:nvPicPr>
          <p:cNvPr id="25605" name="Picture 5" descr="4034-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625" y="1989138"/>
            <a:ext cx="3078163" cy="3754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Normal Average Reading:</a:t>
            </a:r>
          </a:p>
        </p:txBody>
      </p:sp>
      <p:sp>
        <p:nvSpPr>
          <p:cNvPr id="2355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27088" y="1916113"/>
            <a:ext cx="8007350" cy="4191000"/>
          </a:xfrm>
        </p:spPr>
        <p:txBody>
          <a:bodyPr/>
          <a:lstStyle/>
          <a:p>
            <a:r>
              <a:rPr lang="en-AU"/>
              <a:t>120/80 </a:t>
            </a:r>
          </a:p>
        </p:txBody>
      </p:sp>
      <p:sp>
        <p:nvSpPr>
          <p:cNvPr id="23556" name="Rectangle 4"/>
          <p:cNvSpPr>
            <a:spLocks noRot="1" noChangeArrowheads="1"/>
          </p:cNvSpPr>
          <p:nvPr/>
        </p:nvSpPr>
        <p:spPr bwMode="auto">
          <a:xfrm>
            <a:off x="539750" y="2997200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AU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High Blood Pressure reading: </a:t>
            </a:r>
          </a:p>
        </p:txBody>
      </p:sp>
      <p:sp>
        <p:nvSpPr>
          <p:cNvPr id="23557" name="Rectangle 5"/>
          <p:cNvSpPr>
            <a:spLocks noRot="1" noChangeArrowheads="1"/>
          </p:cNvSpPr>
          <p:nvPr/>
        </p:nvSpPr>
        <p:spPr bwMode="auto">
          <a:xfrm>
            <a:off x="900113" y="47625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</a:pPr>
            <a:r>
              <a:rPr lang="en-AU" sz="3200" b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160/110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/>
              <a:t>High Blood Pressure </a:t>
            </a:r>
          </a:p>
        </p:txBody>
      </p:sp>
      <p:sp>
        <p:nvSpPr>
          <p:cNvPr id="1843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23850" y="1844675"/>
            <a:ext cx="3095625" cy="4191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AU"/>
              <a:t>Build up of fatty cholesterol plaque</a:t>
            </a:r>
          </a:p>
          <a:p>
            <a:pPr>
              <a:lnSpc>
                <a:spcPct val="90000"/>
              </a:lnSpc>
            </a:pPr>
            <a:r>
              <a:rPr lang="en-AU"/>
              <a:t>Blood clots can also occur cause narrowing of vessel 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838" y="1773238"/>
            <a:ext cx="4897437" cy="4241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fol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1989138"/>
            <a:ext cx="7772400" cy="1470025"/>
          </a:xfrm>
        </p:spPr>
        <p:txBody>
          <a:bodyPr/>
          <a:lstStyle/>
          <a:p>
            <a:r>
              <a:rPr lang="en-AU"/>
              <a:t>HEART RATE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/>
              <a:t>Definition </a:t>
            </a:r>
          </a:p>
        </p:txBody>
      </p:sp>
      <p:sp>
        <p:nvSpPr>
          <p:cNvPr id="307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27088" y="1484313"/>
            <a:ext cx="7621587" cy="731837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AU" sz="2400"/>
              <a:t>Is the number of beats of the heart per minute.</a:t>
            </a:r>
          </a:p>
          <a:p>
            <a:pPr>
              <a:lnSpc>
                <a:spcPct val="90000"/>
              </a:lnSpc>
            </a:pPr>
            <a:endParaRPr lang="en-AU" sz="2400"/>
          </a:p>
        </p:txBody>
      </p:sp>
      <p:pic>
        <p:nvPicPr>
          <p:cNvPr id="3077" name="Picture 5" descr="usain-bolt-olympics-200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2205038"/>
            <a:ext cx="6840537" cy="41036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What it actually is? </a:t>
            </a:r>
          </a:p>
        </p:txBody>
      </p:sp>
      <p:sp>
        <p:nvSpPr>
          <p:cNvPr id="1331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>
                <a:effectLst/>
              </a:rPr>
              <a:t>When you take your heart rate, you are recording the pressure of the blood being pushed into the arterial system</a:t>
            </a:r>
          </a:p>
          <a:p>
            <a:pPr>
              <a:spcBef>
                <a:spcPct val="50000"/>
              </a:spcBef>
            </a:pPr>
            <a:r>
              <a:rPr lang="en-AU"/>
              <a:t>Which is the blood flow that is pushed through the arteries by the heart.</a:t>
            </a:r>
          </a:p>
          <a:p>
            <a:endParaRPr lang="en-AU">
              <a:effectLst/>
            </a:endParaRPr>
          </a:p>
          <a:p>
            <a:endParaRPr lang="en-A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lass Layers">
  <a:themeElements>
    <a:clrScheme name="Glass Layers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Glass Layers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4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 Black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4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 Black" pitchFamily="34" charset="0"/>
            <a:cs typeface="Arial" charset="0"/>
          </a:defRPr>
        </a:defPPr>
      </a:lstStyle>
    </a:lnDef>
  </a:objectDefaults>
  <a:extraClrSchemeLst>
    <a:extraClrScheme>
      <a:clrScheme name="Glass Layers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Layers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308</TotalTime>
  <Words>493</Words>
  <Application>Microsoft Office PowerPoint</Application>
  <PresentationFormat>On-screen Show (4:3)</PresentationFormat>
  <Paragraphs>73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Arial Black</vt:lpstr>
      <vt:lpstr>Times New Roman</vt:lpstr>
      <vt:lpstr>Wingdings</vt:lpstr>
      <vt:lpstr>Calibri</vt:lpstr>
      <vt:lpstr>Glass Layers</vt:lpstr>
      <vt:lpstr>Blood Pressure</vt:lpstr>
      <vt:lpstr>An Indicator of the body’s health showing: </vt:lpstr>
      <vt:lpstr>Measurements for Blood Pressure </vt:lpstr>
      <vt:lpstr>Tool used to measure </vt:lpstr>
      <vt:lpstr>Normal Average Reading:</vt:lpstr>
      <vt:lpstr>High Blood Pressure </vt:lpstr>
      <vt:lpstr>HEART RATE </vt:lpstr>
      <vt:lpstr>Definition </vt:lpstr>
      <vt:lpstr>What it actually is? </vt:lpstr>
      <vt:lpstr>How it is measured </vt:lpstr>
      <vt:lpstr>Taking your own heart rate</vt:lpstr>
      <vt:lpstr>Factors that affect resting heart rate include:  </vt:lpstr>
      <vt:lpstr>Max Heart Rate </vt:lpstr>
      <vt:lpstr>Circulatory System during Physical activity </vt:lpstr>
      <vt:lpstr>Graph!</vt:lpstr>
      <vt:lpstr>A-VO2 Difference </vt:lpstr>
      <vt:lpstr>A-V O2 Difference</vt:lpstr>
      <vt:lpstr>Increase in Exercise </vt:lpstr>
      <vt:lpstr>Measuring the Impact of Exercise </vt:lpstr>
      <vt:lpstr>Stroke Volume </vt:lpstr>
      <vt:lpstr>Cardiac Output </vt:lpstr>
      <vt:lpstr>Slide 22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HEART RATE </dc:title>
  <dc:creator>Jamie</dc:creator>
  <cp:lastModifiedBy>Teacher</cp:lastModifiedBy>
  <cp:revision>7</cp:revision>
  <dcterms:created xsi:type="dcterms:W3CDTF">2009-08-17T09:47:27Z</dcterms:created>
  <dcterms:modified xsi:type="dcterms:W3CDTF">2010-07-23T00:44:20Z</dcterms:modified>
</cp:coreProperties>
</file>