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en-A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997075"/>
            <a:ext cx="7772400" cy="1431925"/>
          </a:xfrm>
        </p:spPr>
        <p:txBody>
          <a:bodyPr anchor="b" anchorCtr="1"/>
          <a:lstStyle>
            <a:lvl1pPr algn="ctr">
              <a:defRPr/>
            </a:lvl1pPr>
          </a:lstStyle>
          <a:p>
            <a:r>
              <a:rPr lang="en-AU"/>
              <a:t>Click to edit Master title style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AU"/>
              <a:t>Click to edit Master subtitle style</a:t>
            </a:r>
          </a:p>
        </p:txBody>
      </p:sp>
      <p:sp>
        <p:nvSpPr>
          <p:cNvPr id="16388" name="Freeform 4"/>
          <p:cNvSpPr>
            <a:spLocks/>
          </p:cNvSpPr>
          <p:nvPr/>
        </p:nvSpPr>
        <p:spPr bwMode="auto">
          <a:xfrm>
            <a:off x="285750" y="2803525"/>
            <a:ext cx="1588" cy="3035300"/>
          </a:xfrm>
          <a:custGeom>
            <a:avLst/>
            <a:gdLst>
              <a:gd name="T0" fmla="*/ 0 h 1912"/>
              <a:gd name="T1" fmla="*/ 6 h 1912"/>
              <a:gd name="T2" fmla="*/ 6 h 1912"/>
              <a:gd name="T3" fmla="*/ 60 h 1912"/>
              <a:gd name="T4" fmla="*/ 1912 h 1912"/>
              <a:gd name="T5" fmla="*/ 1912 h 1912"/>
              <a:gd name="T6" fmla="*/ 0 h 1912"/>
              <a:gd name="T7" fmla="*/ 0 h 191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  <a:cxn ang="0">
                <a:pos x="0" y="T4"/>
              </a:cxn>
              <a:cxn ang="0">
                <a:pos x="0" y="T5"/>
              </a:cxn>
              <a:cxn ang="0">
                <a:pos x="0" y="T6"/>
              </a:cxn>
              <a:cxn ang="0">
                <a:pos x="0" y="T7"/>
              </a:cxn>
            </a:cxnLst>
            <a:rect l="0" t="0" r="r" b="b"/>
            <a:pathLst>
              <a:path h="1912">
                <a:moveTo>
                  <a:pt x="0" y="0"/>
                </a:moveTo>
                <a:lnTo>
                  <a:pt x="0" y="6"/>
                </a:lnTo>
                <a:lnTo>
                  <a:pt x="0" y="6"/>
                </a:lnTo>
                <a:lnTo>
                  <a:pt x="0" y="60"/>
                </a:lnTo>
                <a:lnTo>
                  <a:pt x="0" y="1912"/>
                </a:lnTo>
                <a:lnTo>
                  <a:pt x="0" y="1912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6BBA27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AU"/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16390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E55FE6FA-187E-470D-9088-E135BBADBF9B}" type="slidenum">
              <a:rPr lang="en-AU"/>
              <a:pPr/>
              <a:t>‹#›</a:t>
            </a:fld>
            <a:endParaRPr lang="en-AU"/>
          </a:p>
        </p:txBody>
      </p:sp>
      <p:sp>
        <p:nvSpPr>
          <p:cNvPr id="16391" name="Rectangle 7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4F564C-5E7A-4A71-BC40-D38FD030E78D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92100"/>
            <a:ext cx="2057400" cy="5727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92100"/>
            <a:ext cx="6019800" cy="5727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5B9CD1-B4F4-4F1A-BB9A-9EF868ED1A92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11B276-28EC-4D11-A3E1-7D8A677DD9E2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7508BF-22CB-4EB9-A0F4-5F055F6A386D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325DED-72F9-42FB-81F2-AA8E32574628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9B5194-2A70-4745-BFD0-9D91BD092955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141E6F-DE0C-46DF-9233-BB4251D5EA0E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C8B3EF-3414-4C7C-836C-E923C62A7083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D9AE35-ADCF-4F7B-875F-B2B1A48A554B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8748C1-E1F0-434F-8778-654FC34CD730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92100"/>
            <a:ext cx="82296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AU" smtClean="0"/>
              <a:t>Click to edit Master title style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050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</a:p>
        </p:txBody>
      </p:sp>
      <p:sp>
        <p:nvSpPr>
          <p:cNvPr id="1536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endParaRPr lang="en-AU"/>
          </a:p>
        </p:txBody>
      </p:sp>
      <p:sp>
        <p:nvSpPr>
          <p:cNvPr id="1536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endParaRPr lang="en-AU"/>
          </a:p>
        </p:txBody>
      </p:sp>
      <p:sp>
        <p:nvSpPr>
          <p:cNvPr id="1536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fld id="{3E89C0ED-E4F7-4C55-A220-691BBA968DDE}" type="slidenum">
              <a:rPr lang="en-AU"/>
              <a:pPr/>
              <a:t>‹#›</a:t>
            </a:fld>
            <a:endParaRPr lang="en-A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Tahoma" pitchFamily="34" charset="0"/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Tahoma" pitchFamily="34" charset="0"/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google.com.au/imgres?imgurl=http://www.heartvalvechoices.com/images/path_of_blood_flow.gif&amp;imgrefurl=http://www.heartvalvechoices.com/heart_valve_introduction.shtml&amp;h=600&amp;w=600&amp;sz=53&amp;hl=en&amp;start=9&amp;tbnid=N0H_ph9v54oxAM:&amp;tbnh=135&amp;tbnw=135&amp;prev=/images%3Fq%3DBlood%2Bflow%26gbv%3D2%26hl%3Den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11188" y="1052513"/>
            <a:ext cx="7772400" cy="1431925"/>
          </a:xfrm>
        </p:spPr>
        <p:txBody>
          <a:bodyPr/>
          <a:lstStyle/>
          <a:p>
            <a:r>
              <a:rPr lang="en-AU" b="1" u="sng"/>
              <a:t>BLOOD FLOW</a:t>
            </a:r>
            <a:r>
              <a:rPr lang="en-AU"/>
              <a:t> 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755650" y="2133600"/>
            <a:ext cx="7632700" cy="228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en-AU" sz="3600">
                <a:latin typeface="Arial" charset="0"/>
              </a:rPr>
              <a:t>The right side of the heart receives deoxygenated blood returning from the body through the largest vein, the anterior and posterior vena cava.</a:t>
            </a:r>
          </a:p>
        </p:txBody>
      </p:sp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1258888" y="908050"/>
            <a:ext cx="59245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AU" sz="3600" b="1" u="sng">
                <a:latin typeface="Arial" charset="0"/>
              </a:rPr>
              <a:t>Journey through the Heart</a:t>
            </a:r>
          </a:p>
        </p:txBody>
      </p:sp>
      <p:sp>
        <p:nvSpPr>
          <p:cNvPr id="4100" name="AutoShape 4"/>
          <p:cNvSpPr>
            <a:spLocks noChangeArrowheads="1"/>
          </p:cNvSpPr>
          <p:nvPr/>
        </p:nvSpPr>
        <p:spPr bwMode="auto">
          <a:xfrm>
            <a:off x="7596188" y="5778500"/>
            <a:ext cx="1368425" cy="1079500"/>
          </a:xfrm>
          <a:prstGeom prst="rightArrow">
            <a:avLst>
              <a:gd name="adj1" fmla="val 50000"/>
              <a:gd name="adj2" fmla="val 31691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AU"/>
          </a:p>
        </p:txBody>
      </p:sp>
      <p:pic>
        <p:nvPicPr>
          <p:cNvPr id="4101" name="Picture 5" descr="Atrial Filli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5300663"/>
            <a:ext cx="1209675" cy="1371600"/>
          </a:xfrm>
          <a:prstGeom prst="rect">
            <a:avLst/>
          </a:prstGeom>
          <a:noFill/>
        </p:spPr>
      </p:pic>
      <p:sp>
        <p:nvSpPr>
          <p:cNvPr id="4102" name="AutoShape 6"/>
          <p:cNvSpPr>
            <a:spLocks noChangeArrowheads="1"/>
          </p:cNvSpPr>
          <p:nvPr/>
        </p:nvSpPr>
        <p:spPr bwMode="auto">
          <a:xfrm>
            <a:off x="5435600" y="5805488"/>
            <a:ext cx="1511300" cy="1052512"/>
          </a:xfrm>
          <a:prstGeom prst="leftArrow">
            <a:avLst>
              <a:gd name="adj1" fmla="val 50000"/>
              <a:gd name="adj2" fmla="val 3589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395288" y="836613"/>
            <a:ext cx="8208962" cy="338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en-AU" sz="3600">
                <a:latin typeface="Arial" charset="0"/>
              </a:rPr>
              <a:t>As the right atrium contracts, the tricuspid valve opens and the blood is forced into the right ventricle.</a:t>
            </a:r>
          </a:p>
          <a:p>
            <a:pPr>
              <a:buFontTx/>
              <a:buChar char="•"/>
            </a:pPr>
            <a:r>
              <a:rPr lang="en-AU" sz="3600">
                <a:latin typeface="Arial" charset="0"/>
              </a:rPr>
              <a:t>The tricuspid valve then closes, preventing the blood from moving back into the right atrium.</a:t>
            </a:r>
          </a:p>
        </p:txBody>
      </p:sp>
      <p:sp>
        <p:nvSpPr>
          <p:cNvPr id="5123" name="AutoShape 3"/>
          <p:cNvSpPr>
            <a:spLocks noChangeArrowheads="1"/>
          </p:cNvSpPr>
          <p:nvPr/>
        </p:nvSpPr>
        <p:spPr bwMode="auto">
          <a:xfrm>
            <a:off x="7524750" y="5589588"/>
            <a:ext cx="1368425" cy="1079500"/>
          </a:xfrm>
          <a:prstGeom prst="rightArrow">
            <a:avLst>
              <a:gd name="adj1" fmla="val 50000"/>
              <a:gd name="adj2" fmla="val 31691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AU"/>
          </a:p>
        </p:txBody>
      </p:sp>
      <p:pic>
        <p:nvPicPr>
          <p:cNvPr id="5124" name="Picture 4" descr="Atrial Filli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5300663"/>
            <a:ext cx="1209675" cy="1371600"/>
          </a:xfrm>
          <a:prstGeom prst="rect">
            <a:avLst/>
          </a:prstGeom>
          <a:noFill/>
        </p:spPr>
      </p:pic>
      <p:sp>
        <p:nvSpPr>
          <p:cNvPr id="5125" name="AutoShape 5"/>
          <p:cNvSpPr>
            <a:spLocks noChangeArrowheads="1"/>
          </p:cNvSpPr>
          <p:nvPr/>
        </p:nvSpPr>
        <p:spPr bwMode="auto">
          <a:xfrm>
            <a:off x="5435600" y="5661025"/>
            <a:ext cx="1511300" cy="1052513"/>
          </a:xfrm>
          <a:prstGeom prst="leftArrow">
            <a:avLst>
              <a:gd name="adj1" fmla="val 50000"/>
              <a:gd name="adj2" fmla="val 3589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611188" y="549275"/>
            <a:ext cx="8280400" cy="448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en-AU" sz="3600">
                <a:latin typeface="Arial" charset="0"/>
              </a:rPr>
              <a:t>The blood is then pushed out of the right ventricle, through the pulmonary artery to the lungs. </a:t>
            </a:r>
          </a:p>
          <a:p>
            <a:pPr>
              <a:buFontTx/>
              <a:buChar char="•"/>
            </a:pPr>
            <a:r>
              <a:rPr lang="en-AU" sz="3600">
                <a:latin typeface="Arial" charset="0"/>
              </a:rPr>
              <a:t>In the lungs the blood unloads the carbon dioxide (which we breathe out) and waste products in the blood, and is re-oxygenated (turned into blood rich with oxygen in it).</a:t>
            </a:r>
          </a:p>
        </p:txBody>
      </p:sp>
      <p:sp>
        <p:nvSpPr>
          <p:cNvPr id="6147" name="AutoShape 3"/>
          <p:cNvSpPr>
            <a:spLocks noChangeArrowheads="1"/>
          </p:cNvSpPr>
          <p:nvPr/>
        </p:nvSpPr>
        <p:spPr bwMode="auto">
          <a:xfrm>
            <a:off x="7524750" y="5589588"/>
            <a:ext cx="1368425" cy="1079500"/>
          </a:xfrm>
          <a:prstGeom prst="rightArrow">
            <a:avLst>
              <a:gd name="adj1" fmla="val 50000"/>
              <a:gd name="adj2" fmla="val 31691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AU"/>
          </a:p>
        </p:txBody>
      </p:sp>
      <p:pic>
        <p:nvPicPr>
          <p:cNvPr id="6148" name="Picture 4" descr="Atrial Filli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5300663"/>
            <a:ext cx="1209675" cy="1371600"/>
          </a:xfrm>
          <a:prstGeom prst="rect">
            <a:avLst/>
          </a:prstGeom>
          <a:noFill/>
        </p:spPr>
      </p:pic>
      <p:sp>
        <p:nvSpPr>
          <p:cNvPr id="6149" name="AutoShape 5"/>
          <p:cNvSpPr>
            <a:spLocks noChangeArrowheads="1"/>
          </p:cNvSpPr>
          <p:nvPr/>
        </p:nvSpPr>
        <p:spPr bwMode="auto">
          <a:xfrm>
            <a:off x="5508625" y="5661025"/>
            <a:ext cx="1511300" cy="1052513"/>
          </a:xfrm>
          <a:prstGeom prst="leftArrow">
            <a:avLst>
              <a:gd name="adj1" fmla="val 50000"/>
              <a:gd name="adj2" fmla="val 3589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395288" y="692150"/>
            <a:ext cx="8496300" cy="3662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en-AU" sz="3600">
                <a:latin typeface="Arial" charset="0"/>
              </a:rPr>
              <a:t>The left side of the heart receives oxygenated blood (redder blood, rich with oxygen) from the lungs and pumps it to the body. This is the systemic circulation at work.</a:t>
            </a:r>
          </a:p>
          <a:p>
            <a:pPr>
              <a:spcBef>
                <a:spcPct val="50000"/>
              </a:spcBef>
            </a:pPr>
            <a:endParaRPr lang="en-AU" sz="3600">
              <a:latin typeface="Arial" charset="0"/>
            </a:endParaRPr>
          </a:p>
        </p:txBody>
      </p:sp>
      <p:sp>
        <p:nvSpPr>
          <p:cNvPr id="7171" name="AutoShape 3"/>
          <p:cNvSpPr>
            <a:spLocks noChangeArrowheads="1"/>
          </p:cNvSpPr>
          <p:nvPr/>
        </p:nvSpPr>
        <p:spPr bwMode="auto">
          <a:xfrm>
            <a:off x="7596188" y="5589588"/>
            <a:ext cx="1368425" cy="1079500"/>
          </a:xfrm>
          <a:prstGeom prst="rightArrow">
            <a:avLst>
              <a:gd name="adj1" fmla="val 50000"/>
              <a:gd name="adj2" fmla="val 31691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AU"/>
          </a:p>
        </p:txBody>
      </p:sp>
      <p:pic>
        <p:nvPicPr>
          <p:cNvPr id="7172" name="Picture 4" descr="Atrial Filli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5300663"/>
            <a:ext cx="1209675" cy="1371600"/>
          </a:xfrm>
          <a:prstGeom prst="rect">
            <a:avLst/>
          </a:prstGeom>
          <a:noFill/>
        </p:spPr>
      </p:pic>
      <p:sp>
        <p:nvSpPr>
          <p:cNvPr id="7173" name="AutoShape 5"/>
          <p:cNvSpPr>
            <a:spLocks noChangeArrowheads="1"/>
          </p:cNvSpPr>
          <p:nvPr/>
        </p:nvSpPr>
        <p:spPr bwMode="auto">
          <a:xfrm>
            <a:off x="5435600" y="5661025"/>
            <a:ext cx="1511300" cy="1052513"/>
          </a:xfrm>
          <a:prstGeom prst="leftArrow">
            <a:avLst>
              <a:gd name="adj1" fmla="val 50000"/>
              <a:gd name="adj2" fmla="val 3589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5076825" y="908050"/>
            <a:ext cx="3527425" cy="283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AU" sz="3600">
                <a:latin typeface="Arial" charset="0"/>
              </a:rPr>
              <a:t>The pulmonary vein carries the oxygenated blood to the left atrium.</a:t>
            </a:r>
          </a:p>
        </p:txBody>
      </p:sp>
      <p:sp>
        <p:nvSpPr>
          <p:cNvPr id="8195" name="AutoShape 3"/>
          <p:cNvSpPr>
            <a:spLocks noChangeArrowheads="1"/>
          </p:cNvSpPr>
          <p:nvPr/>
        </p:nvSpPr>
        <p:spPr bwMode="auto">
          <a:xfrm>
            <a:off x="7596188" y="5778500"/>
            <a:ext cx="1368425" cy="1079500"/>
          </a:xfrm>
          <a:prstGeom prst="rightArrow">
            <a:avLst>
              <a:gd name="adj1" fmla="val 50000"/>
              <a:gd name="adj2" fmla="val 31691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AU"/>
          </a:p>
        </p:txBody>
      </p:sp>
      <p:pic>
        <p:nvPicPr>
          <p:cNvPr id="8196" name="Picture 4" descr="Atrial Filli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5300663"/>
            <a:ext cx="1209675" cy="1371600"/>
          </a:xfrm>
          <a:prstGeom prst="rect">
            <a:avLst/>
          </a:prstGeom>
          <a:noFill/>
        </p:spPr>
      </p:pic>
      <p:sp>
        <p:nvSpPr>
          <p:cNvPr id="8197" name="AutoShape 5"/>
          <p:cNvSpPr>
            <a:spLocks noChangeArrowheads="1"/>
          </p:cNvSpPr>
          <p:nvPr/>
        </p:nvSpPr>
        <p:spPr bwMode="auto">
          <a:xfrm>
            <a:off x="5508625" y="5805488"/>
            <a:ext cx="1511300" cy="1052512"/>
          </a:xfrm>
          <a:prstGeom prst="leftArrow">
            <a:avLst>
              <a:gd name="adj1" fmla="val 50000"/>
              <a:gd name="adj2" fmla="val 3589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AU"/>
          </a:p>
        </p:txBody>
      </p:sp>
      <p:pic>
        <p:nvPicPr>
          <p:cNvPr id="8198" name="Picture 6" descr="path_of_blood_flow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750" y="620713"/>
            <a:ext cx="3240088" cy="32400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611188" y="620713"/>
            <a:ext cx="8135937" cy="4211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en-AU" sz="3600">
                <a:latin typeface="Arial" charset="0"/>
              </a:rPr>
              <a:t>As the left atrium contracts, the bicuspid valve opens and blood is forced into the left ventricle. </a:t>
            </a:r>
          </a:p>
          <a:p>
            <a:pPr>
              <a:buFontTx/>
              <a:buChar char="•"/>
            </a:pPr>
            <a:r>
              <a:rPr lang="en-AU" sz="3600">
                <a:latin typeface="Arial" charset="0"/>
              </a:rPr>
              <a:t>The bicuspid valve then closes, preventing the blood from moving back into the left atrium.</a:t>
            </a:r>
          </a:p>
          <a:p>
            <a:pPr>
              <a:spcBef>
                <a:spcPct val="50000"/>
              </a:spcBef>
            </a:pPr>
            <a:endParaRPr lang="en-AU" sz="3600">
              <a:latin typeface="Arial" charset="0"/>
            </a:endParaRPr>
          </a:p>
        </p:txBody>
      </p:sp>
      <p:sp>
        <p:nvSpPr>
          <p:cNvPr id="9219" name="AutoShape 3"/>
          <p:cNvSpPr>
            <a:spLocks noChangeArrowheads="1"/>
          </p:cNvSpPr>
          <p:nvPr/>
        </p:nvSpPr>
        <p:spPr bwMode="auto">
          <a:xfrm>
            <a:off x="7775575" y="5778500"/>
            <a:ext cx="1368425" cy="1079500"/>
          </a:xfrm>
          <a:prstGeom prst="rightArrow">
            <a:avLst>
              <a:gd name="adj1" fmla="val 50000"/>
              <a:gd name="adj2" fmla="val 31691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AU"/>
          </a:p>
        </p:txBody>
      </p:sp>
      <p:pic>
        <p:nvPicPr>
          <p:cNvPr id="9220" name="Picture 4" descr="Atrial Filli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5300663"/>
            <a:ext cx="1209675" cy="1371600"/>
          </a:xfrm>
          <a:prstGeom prst="rect">
            <a:avLst/>
          </a:prstGeom>
          <a:noFill/>
        </p:spPr>
      </p:pic>
      <p:sp>
        <p:nvSpPr>
          <p:cNvPr id="9221" name="AutoShape 5"/>
          <p:cNvSpPr>
            <a:spLocks noChangeArrowheads="1"/>
          </p:cNvSpPr>
          <p:nvPr/>
        </p:nvSpPr>
        <p:spPr bwMode="auto">
          <a:xfrm>
            <a:off x="5435600" y="5805488"/>
            <a:ext cx="1511300" cy="1052512"/>
          </a:xfrm>
          <a:prstGeom prst="leftArrow">
            <a:avLst>
              <a:gd name="adj1" fmla="val 50000"/>
              <a:gd name="adj2" fmla="val 3589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2286000" y="2536825"/>
            <a:ext cx="4572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1400">
              <a:latin typeface="Arial" charset="0"/>
            </a:endParaRPr>
          </a:p>
        </p:txBody>
      </p:sp>
      <p:sp>
        <p:nvSpPr>
          <p:cNvPr id="10243" name="Rectangle 3"/>
          <p:cNvSpPr>
            <a:spLocks noChangeArrowheads="1"/>
          </p:cNvSpPr>
          <p:nvPr/>
        </p:nvSpPr>
        <p:spPr bwMode="auto">
          <a:xfrm>
            <a:off x="395288" y="836613"/>
            <a:ext cx="8280400" cy="228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en-AU" sz="3600">
                <a:latin typeface="Arial" charset="0"/>
              </a:rPr>
              <a:t>The left ventricle contracts and pumps the blood into the aorta (artery). </a:t>
            </a:r>
          </a:p>
          <a:p>
            <a:pPr>
              <a:buFontTx/>
              <a:buChar char="•"/>
            </a:pPr>
            <a:r>
              <a:rPr lang="en-AU" sz="3600">
                <a:latin typeface="Arial" charset="0"/>
              </a:rPr>
              <a:t>The blood is then pumped through the arteries to all parts of the body. </a:t>
            </a:r>
          </a:p>
        </p:txBody>
      </p:sp>
      <p:sp>
        <p:nvSpPr>
          <p:cNvPr id="10244" name="AutoShape 4"/>
          <p:cNvSpPr>
            <a:spLocks noChangeArrowheads="1"/>
          </p:cNvSpPr>
          <p:nvPr/>
        </p:nvSpPr>
        <p:spPr bwMode="auto">
          <a:xfrm>
            <a:off x="7596188" y="5778500"/>
            <a:ext cx="1368425" cy="1079500"/>
          </a:xfrm>
          <a:prstGeom prst="rightArrow">
            <a:avLst>
              <a:gd name="adj1" fmla="val 50000"/>
              <a:gd name="adj2" fmla="val 31691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AU"/>
          </a:p>
        </p:txBody>
      </p:sp>
      <p:pic>
        <p:nvPicPr>
          <p:cNvPr id="10245" name="Picture 5" descr="Atrial Filli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5300663"/>
            <a:ext cx="1209675" cy="1371600"/>
          </a:xfrm>
          <a:prstGeom prst="rect">
            <a:avLst/>
          </a:prstGeom>
          <a:noFill/>
        </p:spPr>
      </p:pic>
      <p:sp>
        <p:nvSpPr>
          <p:cNvPr id="10246" name="AutoShape 6"/>
          <p:cNvSpPr>
            <a:spLocks noChangeArrowheads="1"/>
          </p:cNvSpPr>
          <p:nvPr/>
        </p:nvSpPr>
        <p:spPr bwMode="auto">
          <a:xfrm>
            <a:off x="5435600" y="5805488"/>
            <a:ext cx="1511300" cy="1052512"/>
          </a:xfrm>
          <a:prstGeom prst="leftArrow">
            <a:avLst>
              <a:gd name="adj1" fmla="val 50000"/>
              <a:gd name="adj2" fmla="val 3589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cean">
  <a:themeElements>
    <a:clrScheme name="Ocean 1">
      <a:dk1>
        <a:srgbClr val="010199"/>
      </a:dk1>
      <a:lt1>
        <a:srgbClr val="FFFFFF"/>
      </a:lt1>
      <a:dk2>
        <a:srgbClr val="000099"/>
      </a:dk2>
      <a:lt2>
        <a:srgbClr val="FFFFFF"/>
      </a:lt2>
      <a:accent1>
        <a:srgbClr val="33CCCC"/>
      </a:accent1>
      <a:accent2>
        <a:srgbClr val="00C600"/>
      </a:accent2>
      <a:accent3>
        <a:srgbClr val="AAAACA"/>
      </a:accent3>
      <a:accent4>
        <a:srgbClr val="DADADA"/>
      </a:accent4>
      <a:accent5>
        <a:srgbClr val="ADE2E2"/>
      </a:accent5>
      <a:accent6>
        <a:srgbClr val="00B300"/>
      </a:accent6>
      <a:hlink>
        <a:srgbClr val="FFCC00"/>
      </a:hlink>
      <a:folHlink>
        <a:srgbClr val="6699FF"/>
      </a:folHlink>
    </a:clrScheme>
    <a:fontScheme name="Ocean">
      <a:majorFont>
        <a:latin typeface="Tahoma"/>
        <a:ea typeface=""/>
        <a:cs typeface="Arial"/>
      </a:majorFont>
      <a:minorFont>
        <a:latin typeface="Tahom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cean 1">
        <a:dk1>
          <a:srgbClr val="010199"/>
        </a:dk1>
        <a:lt1>
          <a:srgbClr val="FFFFFF"/>
        </a:lt1>
        <a:dk2>
          <a:srgbClr val="000099"/>
        </a:dk2>
        <a:lt2>
          <a:srgbClr val="FFFFFF"/>
        </a:lt2>
        <a:accent1>
          <a:srgbClr val="33CCCC"/>
        </a:accent1>
        <a:accent2>
          <a:srgbClr val="00C600"/>
        </a:accent2>
        <a:accent3>
          <a:srgbClr val="AAAACA"/>
        </a:accent3>
        <a:accent4>
          <a:srgbClr val="DADADA"/>
        </a:accent4>
        <a:accent5>
          <a:srgbClr val="ADE2E2"/>
        </a:accent5>
        <a:accent6>
          <a:srgbClr val="00B300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ean 2">
        <a:dk1>
          <a:srgbClr val="000066"/>
        </a:dk1>
        <a:lt1>
          <a:srgbClr val="FFFFFF"/>
        </a:lt1>
        <a:dk2>
          <a:srgbClr val="5D93FF"/>
        </a:dk2>
        <a:lt2>
          <a:srgbClr val="FFFFFF"/>
        </a:lt2>
        <a:accent1>
          <a:srgbClr val="6666FF"/>
        </a:accent1>
        <a:accent2>
          <a:srgbClr val="9999FF"/>
        </a:accent2>
        <a:accent3>
          <a:srgbClr val="B6C8FF"/>
        </a:accent3>
        <a:accent4>
          <a:srgbClr val="DADADA"/>
        </a:accent4>
        <a:accent5>
          <a:srgbClr val="B8B8FF"/>
        </a:accent5>
        <a:accent6>
          <a:srgbClr val="8A8AE7"/>
        </a:accent6>
        <a:hlink>
          <a:srgbClr val="FF33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ean 3">
        <a:dk1>
          <a:srgbClr val="000000"/>
        </a:dk1>
        <a:lt1>
          <a:srgbClr val="FFFFFF"/>
        </a:lt1>
        <a:dk2>
          <a:srgbClr val="572E88"/>
        </a:dk2>
        <a:lt2>
          <a:srgbClr val="FFFFFF"/>
        </a:lt2>
        <a:accent1>
          <a:srgbClr val="FF6600"/>
        </a:accent1>
        <a:accent2>
          <a:srgbClr val="FFCC00"/>
        </a:accent2>
        <a:accent3>
          <a:srgbClr val="B4ADC3"/>
        </a:accent3>
        <a:accent4>
          <a:srgbClr val="DADADA"/>
        </a:accent4>
        <a:accent5>
          <a:srgbClr val="FFB8AA"/>
        </a:accent5>
        <a:accent6>
          <a:srgbClr val="E7B900"/>
        </a:accent6>
        <a:hlink>
          <a:srgbClr val="33CCCC"/>
        </a:hlink>
        <a:folHlink>
          <a:srgbClr val="36CC6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ean 4">
        <a:dk1>
          <a:srgbClr val="003366"/>
        </a:dk1>
        <a:lt1>
          <a:srgbClr val="FFFFFF"/>
        </a:lt1>
        <a:dk2>
          <a:srgbClr val="666699"/>
        </a:dk2>
        <a:lt2>
          <a:srgbClr val="FFFFFF"/>
        </a:lt2>
        <a:accent1>
          <a:srgbClr val="9966FF"/>
        </a:accent1>
        <a:accent2>
          <a:srgbClr val="00CC66"/>
        </a:accent2>
        <a:accent3>
          <a:srgbClr val="B8B8CA"/>
        </a:accent3>
        <a:accent4>
          <a:srgbClr val="DADADA"/>
        </a:accent4>
        <a:accent5>
          <a:srgbClr val="CAB8FF"/>
        </a:accent5>
        <a:accent6>
          <a:srgbClr val="00B95C"/>
        </a:accent6>
        <a:hlink>
          <a:srgbClr val="65C8FF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ean 5">
        <a:dk1>
          <a:srgbClr val="000000"/>
        </a:dk1>
        <a:lt1>
          <a:srgbClr val="FFFFFF"/>
        </a:lt1>
        <a:dk2>
          <a:srgbClr val="336600"/>
        </a:dk2>
        <a:lt2>
          <a:srgbClr val="FFFFFF"/>
        </a:lt2>
        <a:accent1>
          <a:srgbClr val="B7C533"/>
        </a:accent1>
        <a:accent2>
          <a:srgbClr val="CCCCFF"/>
        </a:accent2>
        <a:accent3>
          <a:srgbClr val="ADB8AA"/>
        </a:accent3>
        <a:accent4>
          <a:srgbClr val="DADADA"/>
        </a:accent4>
        <a:accent5>
          <a:srgbClr val="D8DFAD"/>
        </a:accent5>
        <a:accent6>
          <a:srgbClr val="B9B9E7"/>
        </a:accent6>
        <a:hlink>
          <a:srgbClr val="FFFFC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ean 6">
        <a:dk1>
          <a:srgbClr val="000000"/>
        </a:dk1>
        <a:lt1>
          <a:srgbClr val="FFFFFF"/>
        </a:lt1>
        <a:dk2>
          <a:srgbClr val="006B80"/>
        </a:dk2>
        <a:lt2>
          <a:srgbClr val="C1CB75"/>
        </a:lt2>
        <a:accent1>
          <a:srgbClr val="6F8406"/>
        </a:accent1>
        <a:accent2>
          <a:srgbClr val="D9E288"/>
        </a:accent2>
        <a:accent3>
          <a:srgbClr val="AABAC0"/>
        </a:accent3>
        <a:accent4>
          <a:srgbClr val="DADADA"/>
        </a:accent4>
        <a:accent5>
          <a:srgbClr val="BBC2AA"/>
        </a:accent5>
        <a:accent6>
          <a:srgbClr val="C4CD7B"/>
        </a:accent6>
        <a:hlink>
          <a:srgbClr val="00CC00"/>
        </a:hlink>
        <a:folHlink>
          <a:srgbClr val="C0FF7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ean 7">
        <a:dk1>
          <a:srgbClr val="5F5F5F"/>
        </a:dk1>
        <a:lt1>
          <a:srgbClr val="FFFFFF"/>
        </a:lt1>
        <a:dk2>
          <a:srgbClr val="FF6600"/>
        </a:dk2>
        <a:lt2>
          <a:srgbClr val="FFFFFF"/>
        </a:lt2>
        <a:accent1>
          <a:srgbClr val="CC6600"/>
        </a:accent1>
        <a:accent2>
          <a:srgbClr val="FF6600"/>
        </a:accent2>
        <a:accent3>
          <a:srgbClr val="FFB8AA"/>
        </a:accent3>
        <a:accent4>
          <a:srgbClr val="DADADA"/>
        </a:accent4>
        <a:accent5>
          <a:srgbClr val="E2B8AA"/>
        </a:accent5>
        <a:accent6>
          <a:srgbClr val="E75C00"/>
        </a:accent6>
        <a:hlink>
          <a:srgbClr val="FFFF99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ean 8">
        <a:dk1>
          <a:srgbClr val="000000"/>
        </a:dk1>
        <a:lt1>
          <a:srgbClr val="FFFFFF"/>
        </a:lt1>
        <a:dk2>
          <a:srgbClr val="FFBA2F"/>
        </a:dk2>
        <a:lt2>
          <a:srgbClr val="A50021"/>
        </a:lt2>
        <a:accent1>
          <a:srgbClr val="FF6600"/>
        </a:accent1>
        <a:accent2>
          <a:srgbClr val="CC6600"/>
        </a:accent2>
        <a:accent3>
          <a:srgbClr val="FFD9AD"/>
        </a:accent3>
        <a:accent4>
          <a:srgbClr val="DADADA"/>
        </a:accent4>
        <a:accent5>
          <a:srgbClr val="FFB8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Ocean</Template>
  <TotalTime>30</TotalTime>
  <Words>234</Words>
  <Application>Microsoft Office PowerPoint</Application>
  <PresentationFormat>On-screen Show (4:3)</PresentationFormat>
  <Paragraphs>13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Tahoma</vt:lpstr>
      <vt:lpstr>Wingdings</vt:lpstr>
      <vt:lpstr>Ocean</vt:lpstr>
      <vt:lpstr>BLOOD FLOW </vt:lpstr>
      <vt:lpstr>Slide 2</vt:lpstr>
      <vt:lpstr>Slide 3</vt:lpstr>
      <vt:lpstr>Slide 4</vt:lpstr>
      <vt:lpstr>Slide 5</vt:lpstr>
      <vt:lpstr>Slide 6</vt:lpstr>
      <vt:lpstr>Slide 7</vt:lpstr>
      <vt:lpstr>Slide 8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BLOOD FLOW </dc:title>
  <dc:creator>Jamie</dc:creator>
  <cp:lastModifiedBy>Teacher</cp:lastModifiedBy>
  <cp:revision>4</cp:revision>
  <dcterms:created xsi:type="dcterms:W3CDTF">2009-08-16T12:37:06Z</dcterms:created>
  <dcterms:modified xsi:type="dcterms:W3CDTF">2010-07-23T00:44:59Z</dcterms:modified>
</cp:coreProperties>
</file>