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7" r:id="rId9"/>
    <p:sldId id="278" r:id="rId10"/>
    <p:sldId id="279" r:id="rId11"/>
    <p:sldId id="262" r:id="rId12"/>
    <p:sldId id="263" r:id="rId13"/>
    <p:sldId id="264" r:id="rId14"/>
    <p:sldId id="265" r:id="rId15"/>
    <p:sldId id="266" r:id="rId16"/>
    <p:sldId id="267" r:id="rId17"/>
    <p:sldId id="271" r:id="rId18"/>
    <p:sldId id="274" r:id="rId19"/>
    <p:sldId id="283" r:id="rId20"/>
    <p:sldId id="280" r:id="rId21"/>
    <p:sldId id="281" r:id="rId22"/>
    <p:sldId id="282" r:id="rId23"/>
    <p:sldId id="284" r:id="rId24"/>
    <p:sldId id="285" r:id="rId25"/>
    <p:sldId id="268" r:id="rId26"/>
    <p:sldId id="286" r:id="rId27"/>
    <p:sldId id="270" r:id="rId28"/>
    <p:sldId id="287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94660"/>
  </p:normalViewPr>
  <p:slideViewPr>
    <p:cSldViewPr>
      <p:cViewPr varScale="1">
        <p:scale>
          <a:sx n="72" d="100"/>
          <a:sy n="72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62ED0-D6E2-4F1A-A414-DF4CD2C06F62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46A33-D453-4B2F-86EF-3A9CAE9BCB3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46A33-D453-4B2F-86EF-3A9CAE9BCB31}" type="slidenum">
              <a:rPr lang="en-AU" smtClean="0"/>
              <a:pPr/>
              <a:t>25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F1255A-4DE6-4ACD-BC2F-EB9693F3D195}" type="datetimeFigureOut">
              <a:rPr lang="en-US" smtClean="0"/>
              <a:pPr/>
              <a:t>3/3/2011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E21A34-AF13-4F23-8A61-E30B1E906D3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Musculoskeletal System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Penniform Muscle Fibres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030790" cy="4495800"/>
          </a:xfrm>
        </p:spPr>
        <p:txBody>
          <a:bodyPr/>
          <a:lstStyle/>
          <a:p>
            <a:r>
              <a:rPr lang="en-AU" dirty="0" smtClean="0">
                <a:solidFill>
                  <a:schemeClr val="accent2"/>
                </a:solidFill>
              </a:rPr>
              <a:t>Multipennate</a:t>
            </a:r>
          </a:p>
          <a:p>
            <a:r>
              <a:rPr lang="en-AU" dirty="0" smtClean="0"/>
              <a:t>Muscle fibres branch out repeatedly from the tendon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</a:t>
            </a:r>
            <a:r>
              <a:rPr lang="en-AU" dirty="0" smtClean="0"/>
              <a:t> Deltoid</a:t>
            </a:r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8802"/>
            <a:ext cx="417008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Muscle Fibre Types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73666" cy="44958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Slow Twitch Muscle Fibre</a:t>
            </a:r>
          </a:p>
          <a:p>
            <a:pPr>
              <a:buFontTx/>
              <a:buChar char="-"/>
            </a:pPr>
            <a:r>
              <a:rPr lang="en-AU" dirty="0" smtClean="0"/>
              <a:t>Red</a:t>
            </a:r>
          </a:p>
          <a:p>
            <a:pPr>
              <a:buFontTx/>
              <a:buChar char="-"/>
            </a:pPr>
            <a:r>
              <a:rPr lang="en-AU" dirty="0" smtClean="0"/>
              <a:t>Slow contraction speed but low fatigability </a:t>
            </a:r>
          </a:p>
          <a:p>
            <a:pPr>
              <a:buFontTx/>
              <a:buChar char="-"/>
            </a:pPr>
            <a:r>
              <a:rPr lang="en-AU" dirty="0" smtClean="0"/>
              <a:t>Suited for endurance events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accent2"/>
                </a:solidFill>
              </a:rPr>
              <a:t>Eg </a:t>
            </a:r>
            <a:r>
              <a:rPr lang="en-AU" dirty="0" smtClean="0"/>
              <a:t>Marathon </a:t>
            </a:r>
            <a:endParaRPr lang="en-AU" dirty="0" smtClean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85926"/>
            <a:ext cx="3071834" cy="456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Muscle Fibre Types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602162" cy="4495800"/>
          </a:xfrm>
        </p:spPr>
        <p:txBody>
          <a:bodyPr>
            <a:normAutofit fontScale="925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Fast Twitch Muscle Fibre</a:t>
            </a:r>
          </a:p>
          <a:p>
            <a:r>
              <a:rPr lang="en-AU" dirty="0" smtClean="0"/>
              <a:t>White (fast like lightning)</a:t>
            </a:r>
          </a:p>
          <a:p>
            <a:r>
              <a:rPr lang="en-AU" dirty="0" smtClean="0"/>
              <a:t>Fast contraction speed but high fatigability </a:t>
            </a:r>
          </a:p>
          <a:p>
            <a:r>
              <a:rPr lang="en-AU" dirty="0" smtClean="0"/>
              <a:t>Suited for high intensity power events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 </a:t>
            </a:r>
            <a:r>
              <a:rPr lang="en-AU" dirty="0" smtClean="0"/>
              <a:t>Long jump</a:t>
            </a:r>
            <a:endParaRPr lang="en-AU" dirty="0" smtClean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571744"/>
            <a:ext cx="4377617" cy="30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Muscular Contractions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602294" cy="4472006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There are three different types of muscular contractions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Isotonic</a:t>
            </a:r>
            <a:r>
              <a:rPr lang="en-AU" dirty="0" smtClean="0"/>
              <a:t>- length of muscle changes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Isometric</a:t>
            </a:r>
            <a:r>
              <a:rPr lang="en-AU" dirty="0" smtClean="0"/>
              <a:t>- length of muscle stays the same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Isokinetic</a:t>
            </a:r>
            <a:r>
              <a:rPr lang="en-AU" dirty="0" smtClean="0"/>
              <a:t>- force created throughout all angles is maximal but can only occur when using a machine 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643050"/>
            <a:ext cx="2952763" cy="476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Isotonic Contraction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030922" cy="4757758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There are two different types of isotonic contractions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Concentric </a:t>
            </a:r>
          </a:p>
          <a:p>
            <a:pPr>
              <a:buFontTx/>
              <a:buChar char="-"/>
            </a:pPr>
            <a:r>
              <a:rPr lang="en-AU" dirty="0" smtClean="0"/>
              <a:t>Muscle length shortens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Eccentric</a:t>
            </a:r>
          </a:p>
          <a:p>
            <a:pPr>
              <a:buFontTx/>
              <a:buChar char="-"/>
            </a:pPr>
            <a:r>
              <a:rPr lang="en-AU" dirty="0" smtClean="0"/>
              <a:t>Muscle length lengthens </a:t>
            </a:r>
          </a:p>
          <a:p>
            <a:r>
              <a:rPr lang="en-AU" dirty="0" smtClean="0"/>
              <a:t>Muscles work in pairs (</a:t>
            </a:r>
            <a:r>
              <a:rPr lang="en-AU" dirty="0" smtClean="0">
                <a:solidFill>
                  <a:schemeClr val="accent2"/>
                </a:solidFill>
              </a:rPr>
              <a:t>reciprocal inhibition</a:t>
            </a:r>
            <a:r>
              <a:rPr lang="en-AU" dirty="0" smtClean="0"/>
              <a:t>) so when one muscle contracts (</a:t>
            </a:r>
            <a:r>
              <a:rPr lang="en-AU" dirty="0" smtClean="0">
                <a:solidFill>
                  <a:schemeClr val="accent2"/>
                </a:solidFill>
              </a:rPr>
              <a:t>concentric</a:t>
            </a:r>
            <a:r>
              <a:rPr lang="en-AU" dirty="0" smtClean="0"/>
              <a:t>) the other muscle lengthens (</a:t>
            </a:r>
            <a:r>
              <a:rPr lang="en-AU" dirty="0" smtClean="0">
                <a:solidFill>
                  <a:schemeClr val="accent2"/>
                </a:solidFill>
              </a:rPr>
              <a:t>eccentric</a:t>
            </a:r>
            <a:r>
              <a:rPr lang="en-AU" dirty="0" smtClean="0"/>
              <a:t>) </a:t>
            </a:r>
          </a:p>
          <a:p>
            <a:endParaRPr lang="en-AU" dirty="0" smtClean="0"/>
          </a:p>
          <a:p>
            <a:pPr>
              <a:buFontTx/>
              <a:buChar char="-"/>
            </a:pP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714488"/>
            <a:ext cx="2968633" cy="44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Isometric Contraction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459286" cy="475775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Muscle length stays the same</a:t>
            </a:r>
          </a:p>
          <a:p>
            <a:r>
              <a:rPr lang="en-AU" dirty="0" smtClean="0"/>
              <a:t>Creates the most amount of force but creates a lot of fatigue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Example</a:t>
            </a:r>
          </a:p>
          <a:p>
            <a:pPr>
              <a:buFontTx/>
              <a:buChar char="-"/>
            </a:pPr>
            <a:r>
              <a:rPr lang="en-AU" dirty="0" smtClean="0"/>
              <a:t>Pushing against a wall</a:t>
            </a:r>
          </a:p>
          <a:p>
            <a:pPr>
              <a:buFontTx/>
              <a:buChar char="-"/>
            </a:pPr>
            <a:r>
              <a:rPr lang="en-AU" dirty="0" smtClean="0"/>
              <a:t>Rugby scrum</a:t>
            </a:r>
          </a:p>
          <a:p>
            <a:pPr>
              <a:buFontTx/>
              <a:buChar char="-"/>
            </a:pPr>
            <a:r>
              <a:rPr lang="en-AU" dirty="0" smtClean="0"/>
              <a:t>Grip on a hockey stick </a:t>
            </a:r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214554"/>
            <a:ext cx="48922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Isokinetic Contraction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959352" cy="4829196"/>
          </a:xfrm>
        </p:spPr>
        <p:txBody>
          <a:bodyPr>
            <a:normAutofit/>
          </a:bodyPr>
          <a:lstStyle/>
          <a:p>
            <a:r>
              <a:rPr lang="en-AU" dirty="0" smtClean="0"/>
              <a:t>Allows the performer to work at a constant angular velocity against resistance through the whole range of motion</a:t>
            </a:r>
          </a:p>
          <a:p>
            <a:r>
              <a:rPr lang="en-AU" dirty="0" smtClean="0"/>
              <a:t>Can only occur with the use of expensive equipment </a:t>
            </a:r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071678"/>
            <a:ext cx="3793594" cy="366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muscle terminology...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7929618" cy="449580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Myofibril</a:t>
            </a:r>
          </a:p>
          <a:p>
            <a:pPr lvl="0">
              <a:defRPr/>
            </a:pPr>
            <a:r>
              <a:rPr lang="en-AU" dirty="0" smtClean="0"/>
              <a:t>The part of the muscle fibre that contains the actin and myosin </a:t>
            </a:r>
          </a:p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Sarcomere</a:t>
            </a:r>
          </a:p>
          <a:p>
            <a:pPr lvl="0">
              <a:defRPr/>
            </a:pPr>
            <a:r>
              <a:rPr lang="en-AU" dirty="0" smtClean="0"/>
              <a:t>A basic unit of muscle which causes the muscle to contract</a:t>
            </a:r>
          </a:p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Mitochondria</a:t>
            </a:r>
          </a:p>
          <a:p>
            <a:pPr lvl="0">
              <a:defRPr/>
            </a:pPr>
            <a:r>
              <a:rPr lang="en-AU" dirty="0" smtClean="0"/>
              <a:t>Responsible for aerobic energy production</a:t>
            </a:r>
          </a:p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Motor Neuron </a:t>
            </a:r>
          </a:p>
          <a:p>
            <a:pPr lvl="0">
              <a:defRPr/>
            </a:pPr>
            <a:r>
              <a:rPr lang="en-AU" dirty="0" smtClean="0"/>
              <a:t>Nerve cell that conveys nerve impulse to the muscle from the brain</a:t>
            </a:r>
          </a:p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Sensory Neuron</a:t>
            </a:r>
            <a:r>
              <a:rPr lang="en-AU" dirty="0" smtClean="0"/>
              <a:t> </a:t>
            </a:r>
          </a:p>
          <a:p>
            <a:pPr lvl="0">
              <a:defRPr/>
            </a:pPr>
            <a:r>
              <a:rPr lang="en-AU" dirty="0" smtClean="0"/>
              <a:t>Nerve cell that conveys nerve impulse back to the brain or spinal cord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Nervous Control of Muscle Contraction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For every movement and action there are a number of processes that occur</a:t>
            </a:r>
          </a:p>
          <a:p>
            <a:r>
              <a:rPr lang="en-AU" dirty="0" smtClean="0"/>
              <a:t>The brain is responsible for initiating all actions</a:t>
            </a:r>
          </a:p>
          <a:p>
            <a:r>
              <a:rPr lang="en-AU" dirty="0" smtClean="0"/>
              <a:t>The messages from the brain are sent through the spinal cord as </a:t>
            </a:r>
            <a:r>
              <a:rPr lang="en-AU" dirty="0" smtClean="0">
                <a:solidFill>
                  <a:schemeClr val="accent2"/>
                </a:solidFill>
              </a:rPr>
              <a:t>electrical impulses </a:t>
            </a:r>
            <a:r>
              <a:rPr lang="en-AU" dirty="0" smtClean="0"/>
              <a:t>via </a:t>
            </a:r>
            <a:r>
              <a:rPr lang="en-AU" dirty="0" smtClean="0">
                <a:solidFill>
                  <a:schemeClr val="accent2"/>
                </a:solidFill>
              </a:rPr>
              <a:t>motor neurons </a:t>
            </a:r>
            <a:r>
              <a:rPr lang="en-AU" dirty="0" smtClean="0"/>
              <a:t>(nerve cells)</a:t>
            </a:r>
          </a:p>
          <a:p>
            <a:r>
              <a:rPr lang="en-AU" dirty="0" smtClean="0"/>
              <a:t>The </a:t>
            </a:r>
            <a:r>
              <a:rPr lang="en-AU" dirty="0" smtClean="0">
                <a:solidFill>
                  <a:schemeClr val="accent2"/>
                </a:solidFill>
              </a:rPr>
              <a:t>motor neurons </a:t>
            </a:r>
            <a:r>
              <a:rPr lang="en-AU" dirty="0" smtClean="0"/>
              <a:t>stimulate muscle contraction (movement)</a:t>
            </a:r>
          </a:p>
          <a:p>
            <a:r>
              <a:rPr lang="en-AU" dirty="0" smtClean="0"/>
              <a:t>Motor neurons consist of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accent2"/>
                </a:solidFill>
              </a:rPr>
              <a:t>Cell body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accent2"/>
                </a:solidFill>
              </a:rPr>
              <a:t>Axon </a:t>
            </a:r>
            <a:r>
              <a:rPr lang="en-AU" dirty="0" smtClean="0"/>
              <a:t>conducts impulses away from the cell body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accent2"/>
                </a:solidFill>
              </a:rPr>
              <a:t>Dendrites</a:t>
            </a:r>
            <a:r>
              <a:rPr lang="en-AU" dirty="0" smtClean="0"/>
              <a:t> receptors from other neurons</a:t>
            </a:r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Motor Neuron 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740352" cy="45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Muscles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673732" cy="4972072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Skeletal Muscle</a:t>
            </a:r>
          </a:p>
          <a:p>
            <a:pPr>
              <a:buFontTx/>
              <a:buChar char="-"/>
            </a:pPr>
            <a:r>
              <a:rPr lang="en-AU" dirty="0" smtClean="0"/>
              <a:t>Responsible for all voluntary movements</a:t>
            </a:r>
          </a:p>
          <a:p>
            <a:pPr>
              <a:buFontTx/>
              <a:buChar char="-"/>
            </a:pPr>
            <a:r>
              <a:rPr lang="en-AU" dirty="0" smtClean="0"/>
              <a:t>Muscles that are toned from fitness programs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Smooth Muscle</a:t>
            </a:r>
          </a:p>
          <a:p>
            <a:pPr>
              <a:buFontTx/>
              <a:buChar char="-"/>
            </a:pPr>
            <a:r>
              <a:rPr lang="en-AU" dirty="0" smtClean="0"/>
              <a:t>Involuntary (no conscious control)</a:t>
            </a:r>
          </a:p>
          <a:p>
            <a:pPr>
              <a:buFontTx/>
              <a:buChar char="-"/>
            </a:pPr>
            <a:r>
              <a:rPr lang="en-AU" dirty="0" smtClean="0"/>
              <a:t>Digestive system and walls of other vital organs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Cardiac Muscle</a:t>
            </a:r>
          </a:p>
          <a:p>
            <a:pPr>
              <a:buFontTx/>
              <a:buChar char="-"/>
            </a:pPr>
            <a:r>
              <a:rPr lang="en-AU" dirty="0" smtClean="0"/>
              <a:t>Involuntary (no conscious control)</a:t>
            </a:r>
          </a:p>
          <a:p>
            <a:pPr>
              <a:buFontTx/>
              <a:buChar char="-"/>
            </a:pPr>
            <a:r>
              <a:rPr lang="en-AU" dirty="0" smtClean="0"/>
              <a:t>Muscles of the heart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643050"/>
            <a:ext cx="4143404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Nervous Control of Muscular Contraction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Sensory neurons </a:t>
            </a:r>
            <a:r>
              <a:rPr lang="en-AU" dirty="0" smtClean="0"/>
              <a:t>conduct impulses from the muscle to the brain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Motor neurons </a:t>
            </a:r>
            <a:r>
              <a:rPr lang="en-AU" dirty="0" smtClean="0"/>
              <a:t>carry impulses from the brain to the muscles</a:t>
            </a:r>
          </a:p>
          <a:p>
            <a:r>
              <a:rPr lang="en-AU" dirty="0" smtClean="0"/>
              <a:t>The brain monitors and receives impulses from all sensory neurons to respond to stimuli </a:t>
            </a:r>
          </a:p>
          <a:p>
            <a:r>
              <a:rPr lang="en-AU" dirty="0" smtClean="0"/>
              <a:t>One motor neuron only stimulates a small portion of the muscle</a:t>
            </a:r>
          </a:p>
          <a:p>
            <a:r>
              <a:rPr lang="en-AU" dirty="0" smtClean="0"/>
              <a:t>To stimulate a whole muscle; a number of motor neurons need to be stimulated which is known as a </a:t>
            </a:r>
            <a:r>
              <a:rPr lang="en-AU" dirty="0" smtClean="0">
                <a:solidFill>
                  <a:schemeClr val="accent2"/>
                </a:solidFill>
              </a:rPr>
              <a:t>motor unit</a:t>
            </a:r>
          </a:p>
          <a:p>
            <a:r>
              <a:rPr lang="en-AU" dirty="0" smtClean="0"/>
              <a:t>When precision is required, less motor neurons are stimulated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703768" cy="4495800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Nerves connect to muscles and nerves at synapses called </a:t>
            </a:r>
            <a:r>
              <a:rPr lang="en-AU" dirty="0" smtClean="0">
                <a:solidFill>
                  <a:schemeClr val="accent2"/>
                </a:solidFill>
              </a:rPr>
              <a:t>neuromuscular junctions</a:t>
            </a:r>
          </a:p>
          <a:p>
            <a:r>
              <a:rPr lang="en-AU" dirty="0" smtClean="0"/>
              <a:t>There is no direct contact at these synapses </a:t>
            </a:r>
          </a:p>
          <a:p>
            <a:r>
              <a:rPr lang="en-AU" dirty="0" smtClean="0"/>
              <a:t>When an </a:t>
            </a:r>
            <a:r>
              <a:rPr lang="en-AU" dirty="0" smtClean="0">
                <a:solidFill>
                  <a:schemeClr val="accent2"/>
                </a:solidFill>
              </a:rPr>
              <a:t>action potential </a:t>
            </a:r>
            <a:r>
              <a:rPr lang="en-AU" dirty="0" smtClean="0"/>
              <a:t>(impulse) is sent from the brain it travels from nerve to nerve until it reaches the muscle fibre</a:t>
            </a:r>
          </a:p>
          <a:p>
            <a:r>
              <a:rPr lang="en-AU" dirty="0" smtClean="0"/>
              <a:t>Because there is no direct contact at the synapse, when the action potential reaches the end of the neural line it causes the release of a </a:t>
            </a:r>
            <a:r>
              <a:rPr lang="en-AU" dirty="0" smtClean="0">
                <a:solidFill>
                  <a:schemeClr val="accent2"/>
                </a:solidFill>
              </a:rPr>
              <a:t>neurotransmitter</a:t>
            </a:r>
            <a:r>
              <a:rPr lang="en-AU" dirty="0" smtClean="0"/>
              <a:t> (acetylcholine)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Acetylcholine</a:t>
            </a:r>
            <a:r>
              <a:rPr lang="en-AU" dirty="0" smtClean="0"/>
              <a:t> enables the </a:t>
            </a:r>
            <a:r>
              <a:rPr lang="en-AU" dirty="0" smtClean="0">
                <a:solidFill>
                  <a:schemeClr val="accent2"/>
                </a:solidFill>
              </a:rPr>
              <a:t>action potential</a:t>
            </a:r>
            <a:r>
              <a:rPr lang="en-AU" dirty="0" smtClean="0"/>
              <a:t> to travel across the </a:t>
            </a:r>
            <a:r>
              <a:rPr lang="en-AU" dirty="0" smtClean="0">
                <a:solidFill>
                  <a:schemeClr val="accent2"/>
                </a:solidFill>
              </a:rPr>
              <a:t>neuromuscular junction </a:t>
            </a:r>
          </a:p>
          <a:p>
            <a:r>
              <a:rPr lang="en-AU" dirty="0" smtClean="0"/>
              <a:t>The </a:t>
            </a:r>
            <a:r>
              <a:rPr lang="en-AU" dirty="0" smtClean="0">
                <a:solidFill>
                  <a:schemeClr val="accent2"/>
                </a:solidFill>
              </a:rPr>
              <a:t>action potential </a:t>
            </a:r>
            <a:r>
              <a:rPr lang="en-AU" dirty="0" smtClean="0"/>
              <a:t>will continue to travel from nerve to nerve until it reaches the muscle fibre and causes the movement to occur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en-AU" dirty="0" smtClean="0"/>
              <a:t>Neuromuscular Junction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Neuromuscular Junction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Acetylcholine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Acetylcholine</a:t>
            </a:r>
            <a:r>
              <a:rPr lang="en-AU" dirty="0" smtClean="0"/>
              <a:t> is released when an action potential arrives at a neuron or muscle to allow the transfer of the impulse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Acetylcholine </a:t>
            </a:r>
            <a:r>
              <a:rPr lang="en-AU" dirty="0" smtClean="0"/>
              <a:t>diffuses across the synaptic cleft and binds to the </a:t>
            </a:r>
            <a:r>
              <a:rPr lang="en-AU" dirty="0" smtClean="0">
                <a:solidFill>
                  <a:schemeClr val="accent2"/>
                </a:solidFill>
              </a:rPr>
              <a:t>acetylcholine receptors</a:t>
            </a:r>
          </a:p>
          <a:p>
            <a:r>
              <a:rPr lang="en-AU" dirty="0" smtClean="0"/>
              <a:t>The receptors that acetylcholine bind with also act as ion channels </a:t>
            </a:r>
          </a:p>
          <a:p>
            <a:r>
              <a:rPr lang="en-AU" dirty="0" smtClean="0"/>
              <a:t>When the </a:t>
            </a:r>
            <a:r>
              <a:rPr lang="en-AU" dirty="0" smtClean="0">
                <a:solidFill>
                  <a:schemeClr val="accent2"/>
                </a:solidFill>
              </a:rPr>
              <a:t>acetylcholine receptors </a:t>
            </a:r>
            <a:r>
              <a:rPr lang="en-AU" dirty="0" smtClean="0"/>
              <a:t>are bound with acetylcholine they open up and allow sodium ions to flow in and potassium ions to flow out of the muscle cell</a:t>
            </a:r>
          </a:p>
          <a:p>
            <a:r>
              <a:rPr lang="en-AU" dirty="0" smtClean="0"/>
              <a:t>More sodium flows out then potassium in which produces a local depolarisation of the motor end plate called an </a:t>
            </a:r>
            <a:r>
              <a:rPr lang="en-AU" dirty="0" smtClean="0">
                <a:solidFill>
                  <a:schemeClr val="accent2"/>
                </a:solidFill>
              </a:rPr>
              <a:t>end-plate potential </a:t>
            </a:r>
          </a:p>
          <a:p>
            <a:r>
              <a:rPr lang="en-AU" dirty="0" smtClean="0"/>
              <a:t>The depolarisation causes a release of calcium from the </a:t>
            </a:r>
            <a:r>
              <a:rPr lang="en-AU" dirty="0" smtClean="0">
                <a:solidFill>
                  <a:schemeClr val="accent2"/>
                </a:solidFill>
              </a:rPr>
              <a:t>endoplasmic reticulum</a:t>
            </a:r>
            <a:r>
              <a:rPr lang="en-AU" dirty="0" smtClean="0"/>
              <a:t> which results in muscular contraction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Acetylcholine</a:t>
            </a:r>
            <a:r>
              <a:rPr lang="en-AU" dirty="0" smtClean="0"/>
              <a:t> stops working when </a:t>
            </a:r>
            <a:r>
              <a:rPr lang="en-AU" dirty="0" smtClean="0">
                <a:solidFill>
                  <a:schemeClr val="accent2"/>
                </a:solidFill>
              </a:rPr>
              <a:t>acteylcholinesterase</a:t>
            </a:r>
            <a:r>
              <a:rPr lang="en-AU" dirty="0" smtClean="0"/>
              <a:t> breaks it down and it becomes inactive </a:t>
            </a:r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 or Nothing Principle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When an electrical impulse is initiated no movement will occur until a </a:t>
            </a:r>
            <a:r>
              <a:rPr lang="en-AU" dirty="0" smtClean="0">
                <a:solidFill>
                  <a:schemeClr val="accent2"/>
                </a:solidFill>
              </a:rPr>
              <a:t>threshold </a:t>
            </a:r>
            <a:r>
              <a:rPr lang="en-AU" dirty="0" smtClean="0"/>
              <a:t>is reached</a:t>
            </a:r>
          </a:p>
          <a:p>
            <a:r>
              <a:rPr lang="en-AU" dirty="0" smtClean="0"/>
              <a:t>This is the </a:t>
            </a:r>
            <a:r>
              <a:rPr lang="en-AU" dirty="0" smtClean="0">
                <a:solidFill>
                  <a:schemeClr val="accent2"/>
                </a:solidFill>
              </a:rPr>
              <a:t>all or nothing principle</a:t>
            </a:r>
          </a:p>
          <a:p>
            <a:r>
              <a:rPr lang="en-AU" dirty="0" smtClean="0"/>
              <a:t>Once the t</a:t>
            </a:r>
            <a:r>
              <a:rPr lang="en-AU" dirty="0" smtClean="0">
                <a:solidFill>
                  <a:schemeClr val="accent2"/>
                </a:solidFill>
              </a:rPr>
              <a:t>hreshold</a:t>
            </a:r>
            <a:r>
              <a:rPr lang="en-AU" dirty="0" smtClean="0"/>
              <a:t> is passed; the muscle will use ATP to perform the muscle contraction </a:t>
            </a:r>
          </a:p>
          <a:p>
            <a:r>
              <a:rPr lang="en-AU" dirty="0" smtClean="0"/>
              <a:t>The number of muscle fibres recruited depends on the strength of the nerve impulse</a:t>
            </a:r>
          </a:p>
          <a:p>
            <a:r>
              <a:rPr lang="en-AU" dirty="0" smtClean="0"/>
              <a:t>To perform gross actions (kicking a football) maximal muscle fibres are recruited</a:t>
            </a:r>
          </a:p>
          <a:p>
            <a:r>
              <a:rPr lang="en-AU" dirty="0" smtClean="0"/>
              <a:t>To perform fine actions (writing) only a small number of muscle fibres are recruited 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Preferential recruitment </a:t>
            </a:r>
            <a:r>
              <a:rPr lang="en-AU" dirty="0" smtClean="0"/>
              <a:t>occurs when the body recruits fibres depending on the intensity of the activity </a:t>
            </a:r>
            <a:endParaRPr lang="en-A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Sliding Filament Theory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815336" cy="5069160"/>
          </a:xfrm>
        </p:spPr>
        <p:txBody>
          <a:bodyPr>
            <a:normAutofit/>
          </a:bodyPr>
          <a:lstStyle/>
          <a:p>
            <a:r>
              <a:rPr lang="en-AU" dirty="0" smtClean="0"/>
              <a:t>The sliding filament theory describes what occurs at the muscle when a contraction occurs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2729458" cy="492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Sliding Filament Theory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Myosin</a:t>
            </a:r>
          </a:p>
          <a:p>
            <a:r>
              <a:rPr lang="en-AU" dirty="0" smtClean="0"/>
              <a:t>Thick protein filament found in the sarcomere that is responsible for muscle contraction</a:t>
            </a:r>
          </a:p>
          <a:p>
            <a:pPr lvl="0">
              <a:defRPr/>
            </a:pPr>
            <a:r>
              <a:rPr lang="en-AU" dirty="0" smtClean="0">
                <a:solidFill>
                  <a:schemeClr val="accent2"/>
                </a:solidFill>
              </a:rPr>
              <a:t>Actin</a:t>
            </a:r>
          </a:p>
          <a:p>
            <a:pPr lvl="0">
              <a:defRPr/>
            </a:pPr>
            <a:r>
              <a:rPr lang="en-AU" dirty="0" smtClean="0"/>
              <a:t>Thin protein filament found in the sarcomere that is responsible for muscle contraction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I Band</a:t>
            </a:r>
          </a:p>
          <a:p>
            <a:r>
              <a:rPr lang="en-AU" dirty="0" smtClean="0"/>
              <a:t>Light section that only contains actin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A Band</a:t>
            </a:r>
          </a:p>
          <a:p>
            <a:r>
              <a:rPr lang="en-AU" dirty="0" smtClean="0"/>
              <a:t>Dark section where the actin and myosin overlap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H Zone</a:t>
            </a:r>
          </a:p>
          <a:p>
            <a:r>
              <a:rPr lang="en-AU" dirty="0" smtClean="0"/>
              <a:t>In the middle of the sarcomere there is a small section that only contains myosin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Sliding Filament Theory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We know from earlier that an impulse is sent from the brain from neuron to neuron until it reaches the muscle fibre</a:t>
            </a:r>
          </a:p>
          <a:p>
            <a:r>
              <a:rPr lang="en-AU" dirty="0" smtClean="0"/>
              <a:t>At the muscle fibre acetylcholine causes </a:t>
            </a:r>
            <a:r>
              <a:rPr lang="en-AU" dirty="0" smtClean="0">
                <a:solidFill>
                  <a:schemeClr val="accent2"/>
                </a:solidFill>
              </a:rPr>
              <a:t>calcium</a:t>
            </a:r>
            <a:r>
              <a:rPr lang="en-AU" dirty="0" smtClean="0"/>
              <a:t> to be released</a:t>
            </a:r>
          </a:p>
          <a:p>
            <a:r>
              <a:rPr lang="en-AU" dirty="0" smtClean="0"/>
              <a:t>The calcium enables the </a:t>
            </a:r>
            <a:r>
              <a:rPr lang="en-AU" dirty="0" smtClean="0">
                <a:solidFill>
                  <a:schemeClr val="accent2"/>
                </a:solidFill>
              </a:rPr>
              <a:t>cross bridges</a:t>
            </a:r>
            <a:r>
              <a:rPr lang="en-AU" dirty="0" smtClean="0"/>
              <a:t> on the </a:t>
            </a:r>
            <a:r>
              <a:rPr lang="en-AU" dirty="0" smtClean="0">
                <a:solidFill>
                  <a:schemeClr val="accent2"/>
                </a:solidFill>
              </a:rPr>
              <a:t>myosin</a:t>
            </a:r>
            <a:r>
              <a:rPr lang="en-AU" dirty="0" smtClean="0"/>
              <a:t> to reach out and attach to the </a:t>
            </a:r>
            <a:r>
              <a:rPr lang="en-AU" dirty="0" smtClean="0">
                <a:solidFill>
                  <a:schemeClr val="accent2"/>
                </a:solidFill>
              </a:rPr>
              <a:t>actin</a:t>
            </a:r>
            <a:r>
              <a:rPr lang="en-AU" dirty="0" smtClean="0"/>
              <a:t> filaments</a:t>
            </a:r>
          </a:p>
          <a:p>
            <a:r>
              <a:rPr lang="en-AU" dirty="0" smtClean="0"/>
              <a:t>The cross bridges shorten and pull the actin towards the centre and the muscle contracts</a:t>
            </a:r>
          </a:p>
          <a:p>
            <a:r>
              <a:rPr lang="en-AU" dirty="0" smtClean="0"/>
              <a:t>When the nerve impulse stops the </a:t>
            </a:r>
            <a:r>
              <a:rPr lang="en-AU" dirty="0" smtClean="0">
                <a:solidFill>
                  <a:schemeClr val="accent2"/>
                </a:solidFill>
              </a:rPr>
              <a:t>calcium</a:t>
            </a:r>
            <a:r>
              <a:rPr lang="en-AU" dirty="0" smtClean="0"/>
              <a:t> is taken up by the </a:t>
            </a:r>
            <a:r>
              <a:rPr lang="en-AU" dirty="0" smtClean="0">
                <a:solidFill>
                  <a:schemeClr val="accent2"/>
                </a:solidFill>
              </a:rPr>
              <a:t>endoplasmic reticulum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Myosin cross bridges </a:t>
            </a:r>
            <a:r>
              <a:rPr lang="en-AU" dirty="0" smtClean="0"/>
              <a:t>then detach from the actin and the muscle returns to its resting state 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97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Connective Tissue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388112" cy="44958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Cartilage</a:t>
            </a:r>
          </a:p>
          <a:p>
            <a:pPr>
              <a:buFontTx/>
              <a:buChar char="-"/>
            </a:pPr>
            <a:r>
              <a:rPr lang="en-AU" dirty="0" smtClean="0"/>
              <a:t>Smooth and elastic tissue</a:t>
            </a:r>
          </a:p>
          <a:p>
            <a:pPr>
              <a:buFontTx/>
              <a:buChar char="-"/>
            </a:pPr>
            <a:r>
              <a:rPr lang="en-AU" dirty="0" smtClean="0"/>
              <a:t>Attaches rib to sternum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Tendons</a:t>
            </a:r>
          </a:p>
          <a:p>
            <a:pPr>
              <a:buFontTx/>
              <a:buChar char="-"/>
            </a:pPr>
            <a:r>
              <a:rPr lang="en-AU" dirty="0" smtClean="0"/>
              <a:t>Attach muscle to bone</a:t>
            </a:r>
          </a:p>
          <a:p>
            <a:pPr>
              <a:buFontTx/>
              <a:buChar char="-"/>
            </a:pPr>
            <a:r>
              <a:rPr lang="en-AU" dirty="0" smtClean="0"/>
              <a:t>Inelastic but very strong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Ligaments</a:t>
            </a:r>
          </a:p>
          <a:p>
            <a:pPr>
              <a:buFontTx/>
              <a:buChar char="-"/>
            </a:pPr>
            <a:r>
              <a:rPr lang="en-AU" dirty="0" smtClean="0"/>
              <a:t>Attach bone to bone</a:t>
            </a:r>
          </a:p>
          <a:p>
            <a:pPr>
              <a:buFontTx/>
              <a:buChar char="-"/>
            </a:pPr>
            <a:r>
              <a:rPr lang="en-AU" dirty="0" smtClean="0"/>
              <a:t>Provide some movement but main function is to provide stability to a joint</a:t>
            </a:r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928802"/>
            <a:ext cx="2643206" cy="371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Functions of Muscles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45104" cy="4495800"/>
          </a:xfrm>
        </p:spPr>
        <p:txBody>
          <a:bodyPr/>
          <a:lstStyle/>
          <a:p>
            <a:r>
              <a:rPr lang="en-AU" dirty="0" smtClean="0"/>
              <a:t>Movement</a:t>
            </a:r>
          </a:p>
          <a:p>
            <a:r>
              <a:rPr lang="en-AU" dirty="0" smtClean="0"/>
              <a:t>Protection </a:t>
            </a:r>
          </a:p>
          <a:p>
            <a:r>
              <a:rPr lang="en-AU" dirty="0" smtClean="0"/>
              <a:t>Posture</a:t>
            </a:r>
          </a:p>
          <a:p>
            <a:r>
              <a:rPr lang="en-AU" dirty="0" smtClean="0"/>
              <a:t>Essential bodily functions</a:t>
            </a:r>
          </a:p>
          <a:p>
            <a:r>
              <a:rPr lang="en-AU" dirty="0" smtClean="0"/>
              <a:t>Produce heat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00240"/>
            <a:ext cx="394397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Reciprocal Inhibition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When movement occurs muscles always work in pairs</a:t>
            </a:r>
          </a:p>
          <a:p>
            <a:r>
              <a:rPr lang="en-AU" dirty="0" smtClean="0"/>
              <a:t>The </a:t>
            </a:r>
            <a:r>
              <a:rPr lang="en-AU" dirty="0" smtClean="0">
                <a:solidFill>
                  <a:schemeClr val="accent2"/>
                </a:solidFill>
              </a:rPr>
              <a:t>agonist</a:t>
            </a:r>
            <a:r>
              <a:rPr lang="en-AU" dirty="0" smtClean="0"/>
              <a:t> is the muscle that contracts and creates the movement </a:t>
            </a:r>
          </a:p>
          <a:p>
            <a:r>
              <a:rPr lang="en-AU" dirty="0" smtClean="0"/>
              <a:t>The </a:t>
            </a:r>
            <a:r>
              <a:rPr lang="en-AU" dirty="0" smtClean="0">
                <a:solidFill>
                  <a:schemeClr val="accent2"/>
                </a:solidFill>
              </a:rPr>
              <a:t>antagonist</a:t>
            </a:r>
            <a:r>
              <a:rPr lang="en-AU" dirty="0" smtClean="0"/>
              <a:t> is the muscle that relaxes and allows the movement to occur passively </a:t>
            </a:r>
          </a:p>
          <a:p>
            <a:r>
              <a:rPr lang="en-AU" dirty="0" smtClean="0"/>
              <a:t>The pair always works together and when the opposite movement occurs the roles are reversed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Reciprocal Inhibition: Bicep Curl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816608" cy="4400568"/>
          </a:xfrm>
        </p:spPr>
        <p:txBody>
          <a:bodyPr>
            <a:normAutofit/>
          </a:bodyPr>
          <a:lstStyle/>
          <a:p>
            <a:r>
              <a:rPr lang="en-AU" dirty="0" smtClean="0"/>
              <a:t>In the upward phase of a bicep curl the bicep contracts </a:t>
            </a:r>
            <a:r>
              <a:rPr lang="en-AU" dirty="0" smtClean="0">
                <a:solidFill>
                  <a:schemeClr val="accent2"/>
                </a:solidFill>
              </a:rPr>
              <a:t>(agonist) </a:t>
            </a:r>
            <a:r>
              <a:rPr lang="en-AU" dirty="0" smtClean="0"/>
              <a:t>and the tricep relaxes </a:t>
            </a:r>
            <a:r>
              <a:rPr lang="en-AU" dirty="0" smtClean="0">
                <a:solidFill>
                  <a:schemeClr val="accent2"/>
                </a:solidFill>
              </a:rPr>
              <a:t>(antagonist) </a:t>
            </a:r>
          </a:p>
          <a:p>
            <a:r>
              <a:rPr lang="en-AU" dirty="0" smtClean="0"/>
              <a:t>In the downward phase the tricep contracts </a:t>
            </a:r>
            <a:r>
              <a:rPr lang="en-AU" dirty="0" smtClean="0">
                <a:solidFill>
                  <a:schemeClr val="accent2"/>
                </a:solidFill>
              </a:rPr>
              <a:t>(agonist) </a:t>
            </a:r>
            <a:r>
              <a:rPr lang="en-AU" dirty="0" smtClean="0"/>
              <a:t>and  the bicep relaxes </a:t>
            </a:r>
            <a:r>
              <a:rPr lang="en-AU" dirty="0" smtClean="0">
                <a:solidFill>
                  <a:schemeClr val="accent2"/>
                </a:solidFill>
              </a:rPr>
              <a:t>(antagonist) </a:t>
            </a:r>
          </a:p>
          <a:p>
            <a:endParaRPr lang="en-A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214554"/>
            <a:ext cx="270892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Muscle Fibre Types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02360" cy="44958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There are two different ways muscle fibres can be arranged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Fusiform muscle fibres</a:t>
            </a:r>
          </a:p>
          <a:p>
            <a:r>
              <a:rPr lang="en-AU" dirty="0" smtClean="0"/>
              <a:t>Fibres run in the same direction as the tendon</a:t>
            </a:r>
          </a:p>
          <a:p>
            <a:r>
              <a:rPr lang="en-AU" dirty="0" smtClean="0"/>
              <a:t>Fast but create low force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</a:t>
            </a:r>
            <a:r>
              <a:rPr lang="en-AU" dirty="0" smtClean="0"/>
              <a:t> Bicep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Penniform muscle fibres</a:t>
            </a:r>
          </a:p>
          <a:p>
            <a:r>
              <a:rPr lang="en-AU" dirty="0" smtClean="0"/>
              <a:t>Fibres run at angles to the tendon </a:t>
            </a:r>
          </a:p>
          <a:p>
            <a:r>
              <a:rPr lang="en-AU" dirty="0" smtClean="0"/>
              <a:t>Slow but create high force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</a:t>
            </a:r>
            <a:r>
              <a:rPr lang="en-AU" dirty="0" smtClean="0"/>
              <a:t> Quadriceps</a:t>
            </a: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181" y="1857364"/>
            <a:ext cx="338881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Penniform Muscle Fibres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45038" cy="44958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Unipennate</a:t>
            </a:r>
          </a:p>
          <a:p>
            <a:r>
              <a:rPr lang="en-AU" dirty="0" smtClean="0"/>
              <a:t>Muscle fibres only branch out to one side of the tendon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</a:t>
            </a:r>
            <a:r>
              <a:rPr lang="en-AU" dirty="0" smtClean="0"/>
              <a:t> Semibranosous</a:t>
            </a:r>
          </a:p>
          <a:p>
            <a:pPr>
              <a:buNone/>
            </a:pPr>
            <a:r>
              <a:rPr lang="en-AU" dirty="0" smtClean="0"/>
              <a:t>	(section of the hamstring)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643050"/>
            <a:ext cx="2976576" cy="4938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Penniform Muscle Fibres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030790" cy="4495800"/>
          </a:xfrm>
        </p:spPr>
        <p:txBody>
          <a:bodyPr/>
          <a:lstStyle/>
          <a:p>
            <a:r>
              <a:rPr lang="en-AU" dirty="0" smtClean="0">
                <a:solidFill>
                  <a:schemeClr val="accent2"/>
                </a:solidFill>
              </a:rPr>
              <a:t>Bipennate </a:t>
            </a:r>
          </a:p>
          <a:p>
            <a:r>
              <a:rPr lang="en-AU" dirty="0" smtClean="0"/>
              <a:t>Muscle fibres branch out to both sides of the central tendon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Eg</a:t>
            </a:r>
            <a:r>
              <a:rPr lang="en-AU" dirty="0" smtClean="0"/>
              <a:t> Gastrocnemius </a:t>
            </a:r>
          </a:p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928802"/>
            <a:ext cx="3143267" cy="421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843</TotalTime>
  <Words>1220</Words>
  <Application>Microsoft Office PowerPoint</Application>
  <PresentationFormat>On-screen Show (4:3)</PresentationFormat>
  <Paragraphs>166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Musculoskeletal System </vt:lpstr>
      <vt:lpstr>Types of Muscles</vt:lpstr>
      <vt:lpstr>Connective Tissue</vt:lpstr>
      <vt:lpstr>Functions of Muscles</vt:lpstr>
      <vt:lpstr>Reciprocal Inhibition </vt:lpstr>
      <vt:lpstr>Reciprocal Inhibition: Bicep Curl </vt:lpstr>
      <vt:lpstr>Muscle Fibre Types</vt:lpstr>
      <vt:lpstr>Types of Penniform Muscle Fibres </vt:lpstr>
      <vt:lpstr>Types of Penniform Muscle Fibres </vt:lpstr>
      <vt:lpstr>Types of Penniform Muscle Fibres </vt:lpstr>
      <vt:lpstr>Muscle Fibre Types</vt:lpstr>
      <vt:lpstr>Muscle Fibre Types</vt:lpstr>
      <vt:lpstr>Types of Muscular Contractions </vt:lpstr>
      <vt:lpstr>Isotonic Contraction </vt:lpstr>
      <vt:lpstr>Isometric Contraction </vt:lpstr>
      <vt:lpstr>Isokinetic Contraction </vt:lpstr>
      <vt:lpstr>Some muscle terminology...</vt:lpstr>
      <vt:lpstr>Nervous Control of Muscle Contraction </vt:lpstr>
      <vt:lpstr>Motor Neuron </vt:lpstr>
      <vt:lpstr>Nervous Control of Muscular Contraction</vt:lpstr>
      <vt:lpstr>Neuromuscular Junction</vt:lpstr>
      <vt:lpstr>Neuromuscular Junction</vt:lpstr>
      <vt:lpstr>Acetylcholine </vt:lpstr>
      <vt:lpstr>All or Nothing Principle</vt:lpstr>
      <vt:lpstr>Sliding Filament Theory </vt:lpstr>
      <vt:lpstr>Sliding Filament Theory</vt:lpstr>
      <vt:lpstr>Sliding Filament Theory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Musculoskeletal System</dc:title>
  <dc:creator>craig</dc:creator>
  <cp:lastModifiedBy>Education</cp:lastModifiedBy>
  <cp:revision>28</cp:revision>
  <dcterms:created xsi:type="dcterms:W3CDTF">2011-01-19T23:57:00Z</dcterms:created>
  <dcterms:modified xsi:type="dcterms:W3CDTF">2011-03-03T02:05:05Z</dcterms:modified>
</cp:coreProperties>
</file>