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99" r:id="rId15"/>
    <p:sldId id="298" r:id="rId16"/>
    <p:sldId id="300" r:id="rId17"/>
    <p:sldId id="301" r:id="rId18"/>
    <p:sldId id="270" r:id="rId19"/>
    <p:sldId id="258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89" r:id="rId46"/>
    <p:sldId id="297" r:id="rId47"/>
    <p:sldId id="302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1FCB85C-F341-44CB-806C-E54A7B5BD8E7}" type="datetimeFigureOut">
              <a:rPr lang="en-AU" smtClean="0"/>
              <a:t>7/02/2012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353FC2-D057-4861-880B-A730E8C3C538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CB85C-F341-44CB-806C-E54A7B5BD8E7}" type="datetimeFigureOut">
              <a:rPr lang="en-AU" smtClean="0"/>
              <a:t>7/02/2012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3FC2-D057-4861-880B-A730E8C3C53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CB85C-F341-44CB-806C-E54A7B5BD8E7}" type="datetimeFigureOut">
              <a:rPr lang="en-AU" smtClean="0"/>
              <a:t>7/02/2012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3FC2-D057-4861-880B-A730E8C3C53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CB85C-F341-44CB-806C-E54A7B5BD8E7}" type="datetimeFigureOut">
              <a:rPr lang="en-AU" smtClean="0"/>
              <a:t>7/02/2012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3FC2-D057-4861-880B-A730E8C3C53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CB85C-F341-44CB-806C-E54A7B5BD8E7}" type="datetimeFigureOut">
              <a:rPr lang="en-AU" smtClean="0"/>
              <a:t>7/02/2012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3FC2-D057-4861-880B-A730E8C3C53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CB85C-F341-44CB-806C-E54A7B5BD8E7}" type="datetimeFigureOut">
              <a:rPr lang="en-AU" smtClean="0"/>
              <a:t>7/02/2012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3FC2-D057-4861-880B-A730E8C3C538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CB85C-F341-44CB-806C-E54A7B5BD8E7}" type="datetimeFigureOut">
              <a:rPr lang="en-AU" smtClean="0"/>
              <a:t>7/02/2012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3FC2-D057-4861-880B-A730E8C3C53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CB85C-F341-44CB-806C-E54A7B5BD8E7}" type="datetimeFigureOut">
              <a:rPr lang="en-AU" smtClean="0"/>
              <a:t>7/02/2012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3FC2-D057-4861-880B-A730E8C3C53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CB85C-F341-44CB-806C-E54A7B5BD8E7}" type="datetimeFigureOut">
              <a:rPr lang="en-AU" smtClean="0"/>
              <a:t>7/02/2012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3FC2-D057-4861-880B-A730E8C3C53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CB85C-F341-44CB-806C-E54A7B5BD8E7}" type="datetimeFigureOut">
              <a:rPr lang="en-AU" smtClean="0"/>
              <a:t>7/02/2012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3FC2-D057-4861-880B-A730E8C3C538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CB85C-F341-44CB-806C-E54A7B5BD8E7}" type="datetimeFigureOut">
              <a:rPr lang="en-AU" smtClean="0"/>
              <a:t>7/02/2012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3FC2-D057-4861-880B-A730E8C3C53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1FCB85C-F341-44CB-806C-E54A7B5BD8E7}" type="datetimeFigureOut">
              <a:rPr lang="en-AU" smtClean="0"/>
              <a:t>7/02/2012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8353FC2-D057-4861-880B-A730E8C3C53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../UNIT%203%20Worksheets/Chapter%201%20McMillan.doc" TargetMode="External"/><Relationship Id="rId2" Type="http://schemas.openxmlformats.org/officeDocument/2006/relationships/hyperlink" Target="../UNIT%203%20Worksheets/Chapter%201%20Live%20it%20Up%20.doc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../UNIT%203%20Worksheets/benefits%20of%20pa.docx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kitforthefit.co.uk/images/pedomitor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www.swinger.com.au/html/Snapper_generic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hyperlink" Target="http://www.swinger.com.au/html/Swinger_generic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han.sdsu.edu/faculty/sallis/SOPLAYprotocol.pdf" TargetMode="External"/><Relationship Id="rId2" Type="http://schemas.openxmlformats.org/officeDocument/2006/relationships/hyperlink" Target="http://www.rohan.sdsu.edu/faculty/sallis/sofitprotocol.pdf" TargetMode="Externa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../../../2011/Year%2012%20PE/BLUE%20SHEET%202.docx" TargetMode="External"/><Relationship Id="rId2" Type="http://schemas.openxmlformats.org/officeDocument/2006/relationships/hyperlink" Target="../UNIT%203%20Worksheets/summary%20table.docx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CHAPTER ONE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Live it Up, Nelson and Macmillan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294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ock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4869160"/>
            <a:ext cx="2339752" cy="1708019"/>
          </a:xfrm>
          <a:prstGeom prst="rect">
            <a:avLst/>
          </a:prstGeom>
        </p:spPr>
      </p:pic>
      <p:pic>
        <p:nvPicPr>
          <p:cNvPr id="4" name="Picture 3" descr="Ben-Cousi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4256038"/>
            <a:ext cx="2376264" cy="2601962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197206"/>
            <a:ext cx="8229600" cy="4525963"/>
          </a:xfrm>
        </p:spPr>
        <p:txBody>
          <a:bodyPr/>
          <a:lstStyle/>
          <a:p>
            <a:r>
              <a:rPr lang="en-AU" dirty="0" smtClean="0"/>
              <a:t>Think of movement as an opportunity not an inconvenience</a:t>
            </a:r>
          </a:p>
          <a:p>
            <a:r>
              <a:rPr lang="en-AU" dirty="0" smtClean="0"/>
              <a:t>Be active everyday in as many ways as possible</a:t>
            </a:r>
          </a:p>
          <a:p>
            <a:r>
              <a:rPr lang="en-AU" dirty="0" smtClean="0"/>
              <a:t>Put together 30 minutes of moderate intensity physical activity most, preferably all days</a:t>
            </a:r>
          </a:p>
          <a:p>
            <a:r>
              <a:rPr lang="en-AU" dirty="0" smtClean="0"/>
              <a:t>Also enjoy some regular vigorous activity for extra health &amp; fitness benefits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Adults 18 – 65 years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855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588224" y="-1"/>
            <a:ext cx="2016224" cy="2321637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All people should do some form of </a:t>
            </a:r>
            <a:r>
              <a:rPr lang="en-AU" dirty="0" smtClean="0">
                <a:solidFill>
                  <a:schemeClr val="accent2"/>
                </a:solidFill>
              </a:rPr>
              <a:t>physical activity</a:t>
            </a:r>
          </a:p>
          <a:p>
            <a:r>
              <a:rPr lang="en-AU" dirty="0" smtClean="0"/>
              <a:t>Active everyday in as many ways as possible doing activities that incorporate fitness, strength, balance and flexibility</a:t>
            </a:r>
          </a:p>
          <a:p>
            <a:r>
              <a:rPr lang="en-AU" dirty="0" smtClean="0"/>
              <a:t>Accumulate at least 30 minutes of MPA most, preferably all days</a:t>
            </a:r>
          </a:p>
          <a:p>
            <a:r>
              <a:rPr lang="en-AU" dirty="0" smtClean="0"/>
              <a:t>Those who have stopped physical activity, or starting new physical activity should start at a level that is manageable and gradually build up the recommended amount, type and frequency of activity</a:t>
            </a:r>
          </a:p>
          <a:p>
            <a:r>
              <a:rPr lang="en-AU" dirty="0" smtClean="0"/>
              <a:t>Enjoy lifetime physical activity should be suited to their capability into later life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576" y="692696"/>
            <a:ext cx="7024744" cy="1143000"/>
          </a:xfrm>
        </p:spPr>
        <p:txBody>
          <a:bodyPr/>
          <a:lstStyle/>
          <a:p>
            <a:r>
              <a:rPr lang="en-AU" dirty="0" smtClean="0"/>
              <a:t>Older Adults 65+ years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3388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More physical activity than currently being engaged in should be prescribed  for prevention of obesity in children and youth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Prescription should be based on age appropriate activity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Overweight or obese children &amp; youth</a:t>
            </a:r>
            <a:endParaRPr lang="en-AU" dirty="0"/>
          </a:p>
        </p:txBody>
      </p:sp>
      <p:pic>
        <p:nvPicPr>
          <p:cNvPr id="1026" name="Picture 2" descr="obesity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0761" y="4066219"/>
            <a:ext cx="2113239" cy="218732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" name="Picture 4" descr="IMG_01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159882"/>
            <a:ext cx="2987824" cy="192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35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2656" y="1693033"/>
            <a:ext cx="6777317" cy="3508977"/>
          </a:xfrm>
        </p:spPr>
        <p:txBody>
          <a:bodyPr/>
          <a:lstStyle/>
          <a:p>
            <a:r>
              <a:rPr lang="en-AU" dirty="0" smtClean="0"/>
              <a:t>Engage in 60 minutes of physical activity every day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Once weight is lost, 60-90 minutes of activity per day to avoid weight regain.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15616" y="47667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Overweight or obese adults</a:t>
            </a:r>
            <a:endParaRPr lang="en-AU" dirty="0"/>
          </a:p>
        </p:txBody>
      </p:sp>
      <p:pic>
        <p:nvPicPr>
          <p:cNvPr id="4" name="Picture 3" descr="IMG_02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861048"/>
            <a:ext cx="3048000" cy="2667000"/>
          </a:xfrm>
          <a:prstGeom prst="rect">
            <a:avLst/>
          </a:prstGeom>
        </p:spPr>
      </p:pic>
      <p:pic>
        <p:nvPicPr>
          <p:cNvPr id="5" name="Picture 4" descr="IMG_0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4221088"/>
            <a:ext cx="3365500" cy="241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81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187624" y="404664"/>
          <a:ext cx="6553200" cy="6035040"/>
        </p:xfrm>
        <a:graphic>
          <a:graphicData uri="http://schemas.openxmlformats.org/drawingml/2006/table">
            <a:tbl>
              <a:tblPr/>
              <a:tblGrid>
                <a:gridCol w="6553200"/>
              </a:tblGrid>
              <a:tr h="4889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KEY SKILLS-FOR THE EXAM YOU NEED TO BE ABLE TO…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7113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Apply the National physical activity guidelines for: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Children (0-5 yrs), children (5-12 yrs) &amp; youth (12-18 yrs)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Adults (18-65 yrs)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Older people (65+ yrs)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Overweight &amp; obese children, youth &amp; adults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Analyse levels of participation in physical activity among individuals (case studies) and the population to gauge compliance to NPAG’s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9337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1595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Understand a selection of measurement instruments </a:t>
                      </a:r>
                      <a:r>
                        <a:rPr lang="en-AU" sz="18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including recall survey or diaries, pedometry, accelerometry and observational tools, in relation to the National Physical Activity Guidelines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61595" algn="l"/>
                          <a:tab pos="151765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State the dimensions (e.g. frequency, duration, type &amp; intensity) measured by each instrument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61595" algn="l"/>
                          <a:tab pos="151765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Identify the expense and reactivity classification of each instrument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61595" algn="l"/>
                          <a:tab pos="151765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Identify the context they can be used within and by whom they can be used?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61595" algn="l"/>
                          <a:tab pos="151765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Explain the trade-off between practicality and accuracy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61595" algn="l"/>
                          <a:tab pos="151765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Describe each measure &amp; the advantages/disadvantages of each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61595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Describe measures used to assess sedentary behavior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61595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Interpreting sedentary behavior guidelines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912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8100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251520" y="836713"/>
            <a:ext cx="8587680" cy="2592287"/>
          </a:xfrm>
          <a:prstGeom prst="rect">
            <a:avLst/>
          </a:prstGeom>
        </p:spPr>
        <p:txBody>
          <a:bodyPr>
            <a:normAutofit/>
          </a:bodyPr>
          <a:lstStyle>
            <a:lvl1pPr marL="231775" indent="-231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5663" indent="-231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46175" indent="-231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87488" indent="-231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AU" dirty="0" smtClean="0">
                <a:solidFill>
                  <a:schemeClr val="tx1"/>
                </a:solidFill>
                <a:latin typeface="Calibri"/>
              </a:rPr>
              <a:t>Sedentary means staying in the same place for much of the time and expending low amounts of energy (e.g. 1-2 METS.)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solidFill>
                <a:schemeClr val="tx1"/>
              </a:solidFill>
              <a:latin typeface="Calibri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AU" dirty="0" smtClean="0">
                <a:solidFill>
                  <a:schemeClr val="tx1"/>
                </a:solidFill>
                <a:latin typeface="Calibri"/>
              </a:rPr>
              <a:t>One MET is the amount expended at rest therefore 2 METs is twice that expended at rest.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>
                <a:solidFill>
                  <a:schemeClr val="tx1"/>
                </a:solidFill>
                <a:latin typeface="Calibri"/>
              </a:rPr>
              <a:t> </a:t>
            </a:r>
            <a:endParaRPr lang="en-AU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67000" y="228600"/>
            <a:ext cx="52959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4000" kern="0" dirty="0">
                <a:solidFill>
                  <a:schemeClr val="bg1"/>
                </a:solidFill>
                <a:latin typeface="Franklin Gothic Heavy"/>
                <a:ea typeface="+mj-ea"/>
                <a:cs typeface="+mj-cs"/>
              </a:rPr>
              <a:t>Sedentary behaviour</a:t>
            </a:r>
            <a:endParaRPr lang="en-AU" kern="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464852"/>
              </p:ext>
            </p:extLst>
          </p:nvPr>
        </p:nvGraphicFramePr>
        <p:xfrm>
          <a:off x="179512" y="3212976"/>
          <a:ext cx="8784976" cy="297715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964178"/>
                <a:gridCol w="1042356"/>
                <a:gridCol w="1104898"/>
                <a:gridCol w="1436367"/>
                <a:gridCol w="1188287"/>
                <a:gridCol w="863070"/>
                <a:gridCol w="1143464"/>
                <a:gridCol w="1042356"/>
              </a:tblGrid>
              <a:tr h="74428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A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Monday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Tuesday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Wednesday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Thursday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Friday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Saturday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Sunday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74428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Alli</a:t>
                      </a:r>
                      <a:endParaRPr lang="en-A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110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30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20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120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50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70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240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74428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Matt</a:t>
                      </a:r>
                      <a:endParaRPr lang="en-A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62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60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65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70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120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90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65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74428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Zowie</a:t>
                      </a:r>
                      <a:endParaRPr lang="en-A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150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20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35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75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70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30</a:t>
                      </a:r>
                      <a:endParaRPr lang="en-A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</a:rPr>
                        <a:t>120</a:t>
                      </a:r>
                      <a:endParaRPr lang="en-A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22189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692696"/>
            <a:ext cx="8640960" cy="5832648"/>
          </a:xfrm>
        </p:spPr>
        <p:txBody>
          <a:bodyPr>
            <a:normAutofit fontScale="85000" lnSpcReduction="10000"/>
          </a:bodyPr>
          <a:lstStyle/>
          <a:p>
            <a:r>
              <a:rPr lang="en-AU" b="1" dirty="0" smtClean="0"/>
              <a:t>National guidelines for children exist for both physical activity and sedentary behaviour. It is recommended children aged 5-12 years engage in no more than 2 hours a day using electronic media for entertainment particularly during daylight hours.</a:t>
            </a:r>
            <a:endParaRPr lang="en-AU" dirty="0" smtClean="0"/>
          </a:p>
          <a:p>
            <a:endParaRPr lang="en-AU" dirty="0" smtClean="0"/>
          </a:p>
          <a:p>
            <a:pPr lvl="0"/>
            <a:r>
              <a:rPr lang="en-AU" b="1" dirty="0" smtClean="0"/>
              <a:t>Outline the sedentary behaviour recommendation for children aged 2-5 years of age?</a:t>
            </a:r>
            <a:endParaRPr lang="en-AU" dirty="0" smtClean="0"/>
          </a:p>
          <a:p>
            <a:pPr>
              <a:buNone/>
            </a:pPr>
            <a:r>
              <a:rPr lang="en-AU" b="1" dirty="0" smtClean="0"/>
              <a:t>								(1 mark)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 </a:t>
            </a:r>
          </a:p>
          <a:p>
            <a:pPr lvl="0"/>
            <a:r>
              <a:rPr lang="en-AU" b="1" dirty="0" smtClean="0"/>
              <a:t>Describe the Australian sedentary behaviour guidelines for children younger than 2 years?</a:t>
            </a:r>
            <a:endParaRPr lang="en-AU" dirty="0" smtClean="0"/>
          </a:p>
          <a:p>
            <a:pPr>
              <a:buNone/>
            </a:pPr>
            <a:r>
              <a:rPr lang="en-AU" b="1" dirty="0" smtClean="0"/>
              <a:t>								(1 mark)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 </a:t>
            </a:r>
          </a:p>
          <a:p>
            <a:pPr lvl="0"/>
            <a:r>
              <a:rPr lang="en-AU" b="1" dirty="0" smtClean="0"/>
              <a:t>Jack is a highly active 14 year old does this mean he must spend little time engaged in sedentary behaviours such as using the internet or watching DVDs? Explain your response.</a:t>
            </a:r>
            <a:endParaRPr lang="en-AU" dirty="0" smtClean="0"/>
          </a:p>
          <a:p>
            <a:pPr lvl="0">
              <a:buNone/>
            </a:pPr>
            <a:r>
              <a:rPr lang="en-AU" b="1" dirty="0" smtClean="0"/>
              <a:t>								(3 marks)</a:t>
            </a:r>
            <a:endParaRPr lang="en-AU" dirty="0" smtClean="0"/>
          </a:p>
          <a:p>
            <a:pPr>
              <a:buNone/>
            </a:pPr>
            <a:r>
              <a:rPr lang="en-AU" b="1" dirty="0" smtClean="0"/>
              <a:t>								Total 5 marks</a:t>
            </a:r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0717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772400" cy="713104"/>
          </a:xfrm>
        </p:spPr>
        <p:txBody>
          <a:bodyPr>
            <a:normAutofit/>
          </a:bodyPr>
          <a:lstStyle/>
          <a:p>
            <a:pPr algn="l"/>
            <a:r>
              <a:rPr lang="en-AU" dirty="0" smtClean="0"/>
              <a:t>TASK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624" y="3284984"/>
            <a:ext cx="7235081" cy="2613784"/>
          </a:xfrm>
        </p:spPr>
        <p:txBody>
          <a:bodyPr>
            <a:normAutofit/>
          </a:bodyPr>
          <a:lstStyle/>
          <a:p>
            <a:pPr algn="ctr"/>
            <a:r>
              <a:rPr lang="en-AU" b="1" u="sng" dirty="0" smtClean="0"/>
              <a:t>You have 2 options: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Make summary cards for each age group</a:t>
            </a:r>
          </a:p>
          <a:p>
            <a:pPr marL="457200" indent="-457200">
              <a:buFont typeface="+mj-lt"/>
              <a:buAutoNum type="arabicPeriod"/>
            </a:pPr>
            <a:endParaRPr lang="en-AU" dirty="0" smtClean="0"/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Complete a table similar to table 1.2 pg 4 in your books. </a:t>
            </a:r>
          </a:p>
          <a:p>
            <a:pPr marL="457200" indent="-457200">
              <a:buFont typeface="+mj-lt"/>
              <a:buAutoNum type="arabicPeriod"/>
            </a:pPr>
            <a:endParaRPr lang="en-AU" dirty="0" smtClean="0"/>
          </a:p>
          <a:p>
            <a:endParaRPr lang="en-A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15616" y="1484784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NPAGs will be referred to a lot throughout the year. You need to have an in depth understanding of the dimensions for each of the age groups.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3372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Extension work!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These are optional worksheets for students who want to start answering sac and exam style questions.</a:t>
            </a:r>
          </a:p>
          <a:p>
            <a:r>
              <a:rPr lang="en-AU" dirty="0" smtClean="0">
                <a:hlinkClick r:id="rId2" action="ppaction://hlinkfile"/>
              </a:rPr>
              <a:t>Live it up</a:t>
            </a:r>
            <a:endParaRPr lang="en-AU" dirty="0" smtClean="0"/>
          </a:p>
          <a:p>
            <a:r>
              <a:rPr lang="en-AU" dirty="0" smtClean="0">
                <a:hlinkClick r:id="rId3" action="ppaction://hlinkfile"/>
              </a:rPr>
              <a:t>MacMillan</a:t>
            </a:r>
            <a:endParaRPr lang="en-AU" dirty="0" smtClean="0"/>
          </a:p>
          <a:p>
            <a:r>
              <a:rPr lang="en-AU" dirty="0" smtClean="0"/>
              <a:t>Blue Sheet 1</a:t>
            </a:r>
          </a:p>
          <a:p>
            <a:endParaRPr lang="en-AU" dirty="0"/>
          </a:p>
          <a:p>
            <a:pPr marL="6858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2306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844824"/>
            <a:ext cx="6777317" cy="3987805"/>
          </a:xfrm>
        </p:spPr>
        <p:txBody>
          <a:bodyPr>
            <a:normAutofit fontScale="70000" lnSpcReduction="20000"/>
          </a:bodyPr>
          <a:lstStyle/>
          <a:p>
            <a:r>
              <a:rPr lang="en-AU" dirty="0" smtClean="0"/>
              <a:t>Benefits of physical activity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The National physical activity guidelines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Subjective and objective methods of assessing physical activity and sedentary behaviour in relation to the NPAGs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Compare and contrast subjective and objective methods of assessing physical activity and sedentary behaviour &amp; physical activity compliance with NPAG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Perform measure and evaluate data collected using subjective and objective methods of assessing physical activity and sedentary behaviour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889168"/>
          </a:xfrm>
        </p:spPr>
        <p:txBody>
          <a:bodyPr/>
          <a:lstStyle/>
          <a:p>
            <a:r>
              <a:rPr lang="en-AU" dirty="0" smtClean="0"/>
              <a:t>What you need to know: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3190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Methods of assessing physical 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5462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what you need to know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The difference between subjective and objective methods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What are self-report, recall, heart rate telemetry, pedometry, accelerometry, observational tools?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What are the advantages and disadvantages of each method?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4613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/>
              <a:t>Why measure physical activity at a population level?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AU" dirty="0" smtClean="0"/>
              <a:t>Record frequency and distribution of physical activity at defined population groups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Monitor achievements of NPAG and population trends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Study relationship between physical activity and health conditions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Determine the amount of physical activity required to influence specific health parameters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Identify biological, psychological, social &amp; environmental factors influencing PA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Evaluate effectiveness of large-scale physical activity intervention programs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8192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Subjective methods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These often depend on our own perceptions of physical activity – remembering which activities they participated in and how intense the activity was.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Predominately used for measurement in populations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1172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6280" y="332656"/>
            <a:ext cx="7024744" cy="1143000"/>
          </a:xfrm>
        </p:spPr>
        <p:txBody>
          <a:bodyPr/>
          <a:lstStyle/>
          <a:p>
            <a:pPr algn="ctr"/>
            <a:r>
              <a:rPr lang="en-AU" dirty="0" smtClean="0"/>
              <a:t>Self Report 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1484784"/>
            <a:ext cx="3520440" cy="67322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AU" dirty="0" smtClean="0"/>
              <a:t>Physical activity diaries, questionnaires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214810" y="1500174"/>
            <a:ext cx="3520440" cy="457200"/>
          </a:xfrm>
        </p:spPr>
        <p:txBody>
          <a:bodyPr>
            <a:normAutofit fontScale="85000" lnSpcReduction="10000"/>
          </a:bodyPr>
          <a:lstStyle/>
          <a:p>
            <a:r>
              <a:rPr lang="en-AU" dirty="0" smtClean="0"/>
              <a:t>Reports provided by others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0034" y="2143116"/>
            <a:ext cx="3520440" cy="4114800"/>
          </a:xfrm>
        </p:spPr>
        <p:txBody>
          <a:bodyPr>
            <a:normAutofit fontScale="92500"/>
          </a:bodyPr>
          <a:lstStyle/>
          <a:p>
            <a:r>
              <a:rPr lang="en-AU" u="sng" dirty="0" smtClean="0"/>
              <a:t>Diaries </a:t>
            </a:r>
            <a:r>
              <a:rPr lang="en-AU" dirty="0" smtClean="0"/>
              <a:t>– detailed record of activity undertaken in a day</a:t>
            </a:r>
          </a:p>
          <a:p>
            <a:pPr lvl="1"/>
            <a:r>
              <a:rPr lang="en-AU" dirty="0" smtClean="0">
                <a:solidFill>
                  <a:schemeClr val="tx1"/>
                </a:solidFill>
              </a:rPr>
              <a:t>Diaries are completed as you finish activity or soon after</a:t>
            </a:r>
          </a:p>
          <a:p>
            <a:endParaRPr lang="en-AU" dirty="0" smtClean="0"/>
          </a:p>
          <a:p>
            <a:r>
              <a:rPr lang="en-AU" u="sng" dirty="0" smtClean="0"/>
              <a:t>Logs – </a:t>
            </a:r>
            <a:r>
              <a:rPr lang="en-AU" dirty="0" smtClean="0"/>
              <a:t>record the time participants spend in broad categories of activity</a:t>
            </a:r>
          </a:p>
          <a:p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14810" y="2143116"/>
            <a:ext cx="3520440" cy="4114800"/>
          </a:xfrm>
        </p:spPr>
        <p:txBody>
          <a:bodyPr>
            <a:normAutofit/>
          </a:bodyPr>
          <a:lstStyle/>
          <a:p>
            <a:r>
              <a:rPr lang="en-AU" dirty="0" smtClean="0"/>
              <a:t>Major strength of self-report is their ability to assess physical activity across multiple domains (leisure, household, transport, occupation)</a:t>
            </a:r>
          </a:p>
          <a:p>
            <a:pPr>
              <a:buNone/>
            </a:pPr>
            <a:endParaRPr lang="en-AU" dirty="0" smtClean="0"/>
          </a:p>
        </p:txBody>
      </p:sp>
      <p:pic>
        <p:nvPicPr>
          <p:cNvPr id="8" name="Picture 21" descr="diary-fu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5874" y="4725144"/>
            <a:ext cx="2570058" cy="15054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841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115616" y="476672"/>
            <a:ext cx="7199709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AU" sz="1600" b="1" u="sng" dirty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Example of a global / usual </a:t>
            </a:r>
            <a:r>
              <a:rPr lang="en-AU" sz="1600" b="1" u="sng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self report measure</a:t>
            </a:r>
            <a:r>
              <a:rPr lang="en-AU" sz="2200" b="1" u="sng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endParaRPr lang="en-AU" sz="2200" b="1" u="sng" dirty="0">
              <a:solidFill>
                <a:srgbClr val="000000"/>
              </a:solidFill>
              <a:cs typeface="Times New Roman" pitchFamily="18" charset="0"/>
            </a:endParaRPr>
          </a:p>
          <a:p>
            <a:pPr algn="ctr" eaLnBrk="0" hangingPunct="0"/>
            <a:r>
              <a:rPr lang="en-AU" sz="1800" dirty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Which of the following PHYSICAL activities do you USUALLY do during a typical WEEK.</a:t>
            </a:r>
            <a:endParaRPr lang="en-AU" sz="1800" dirty="0">
              <a:solidFill>
                <a:srgbClr val="000000"/>
              </a:solidFill>
              <a:cs typeface="Times New Roman" pitchFamily="18" charset="0"/>
            </a:endParaRPr>
          </a:p>
          <a:p>
            <a:pPr algn="ctr" eaLnBrk="0" hangingPunct="0"/>
            <a:r>
              <a:rPr lang="en-AU" sz="1800" dirty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n-AU" sz="1800" dirty="0">
              <a:solidFill>
                <a:srgbClr val="000000"/>
              </a:solidFill>
              <a:cs typeface="Times New Roman" pitchFamily="18" charset="0"/>
            </a:endParaRPr>
          </a:p>
          <a:p>
            <a:pPr algn="ctr" eaLnBrk="0" hangingPunct="0"/>
            <a:endParaRPr lang="en-AU" dirty="0">
              <a:solidFill>
                <a:srgbClr val="000000"/>
              </a:solidFill>
            </a:endParaRPr>
          </a:p>
        </p:txBody>
      </p:sp>
      <p:grpSp>
        <p:nvGrpSpPr>
          <p:cNvPr id="2" name="Group 231"/>
          <p:cNvGrpSpPr>
            <a:grpSpLocks/>
          </p:cNvGrpSpPr>
          <p:nvPr/>
        </p:nvGrpSpPr>
        <p:grpSpPr bwMode="auto">
          <a:xfrm>
            <a:off x="394702" y="1238688"/>
            <a:ext cx="8358246" cy="5638800"/>
            <a:chOff x="-3" y="1226"/>
            <a:chExt cx="6810" cy="5443"/>
          </a:xfrm>
        </p:grpSpPr>
        <p:grpSp>
          <p:nvGrpSpPr>
            <p:cNvPr id="3" name="Group 229"/>
            <p:cNvGrpSpPr>
              <a:grpSpLocks/>
            </p:cNvGrpSpPr>
            <p:nvPr/>
          </p:nvGrpSpPr>
          <p:grpSpPr bwMode="auto">
            <a:xfrm>
              <a:off x="0" y="1229"/>
              <a:ext cx="6804" cy="5437"/>
              <a:chOff x="0" y="1229"/>
              <a:chExt cx="6804" cy="5437"/>
            </a:xfrm>
          </p:grpSpPr>
          <p:grpSp>
            <p:nvGrpSpPr>
              <p:cNvPr id="4" name="Group 80"/>
              <p:cNvGrpSpPr>
                <a:grpSpLocks/>
              </p:cNvGrpSpPr>
              <p:nvPr/>
            </p:nvGrpSpPr>
            <p:grpSpPr bwMode="auto">
              <a:xfrm>
                <a:off x="0" y="1229"/>
                <a:ext cx="1865" cy="788"/>
                <a:chOff x="0" y="1229"/>
                <a:chExt cx="1865" cy="788"/>
              </a:xfrm>
            </p:grpSpPr>
            <p:sp>
              <p:nvSpPr>
                <p:cNvPr id="25604" name="Rectangle 4"/>
                <p:cNvSpPr>
                  <a:spLocks noChangeArrowheads="1"/>
                </p:cNvSpPr>
                <p:nvPr/>
              </p:nvSpPr>
              <p:spPr bwMode="auto">
                <a:xfrm>
                  <a:off x="43" y="1229"/>
                  <a:ext cx="1779" cy="7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 dirty="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During a typical WEEK what activities do you usually do?</a:t>
                  </a:r>
                  <a:endParaRPr lang="en-AU" sz="1800" dirty="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679" name="Rectangle 79"/>
                <p:cNvSpPr>
                  <a:spLocks noChangeArrowheads="1"/>
                </p:cNvSpPr>
                <p:nvPr/>
              </p:nvSpPr>
              <p:spPr bwMode="auto">
                <a:xfrm>
                  <a:off x="0" y="1229"/>
                  <a:ext cx="1865" cy="7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5" name="Group 82"/>
              <p:cNvGrpSpPr>
                <a:grpSpLocks/>
              </p:cNvGrpSpPr>
              <p:nvPr/>
            </p:nvGrpSpPr>
            <p:grpSpPr bwMode="auto">
              <a:xfrm>
                <a:off x="1865" y="1229"/>
                <a:ext cx="691" cy="788"/>
                <a:chOff x="1865" y="1229"/>
                <a:chExt cx="691" cy="788"/>
              </a:xfrm>
            </p:grpSpPr>
            <p:sp>
              <p:nvSpPr>
                <p:cNvPr id="25605" name="Rectangle 5"/>
                <p:cNvSpPr>
                  <a:spLocks noChangeArrowheads="1"/>
                </p:cNvSpPr>
                <p:nvPr/>
              </p:nvSpPr>
              <p:spPr bwMode="auto">
                <a:xfrm>
                  <a:off x="1908" y="1229"/>
                  <a:ext cx="605" cy="7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 dirty="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Do you usually do this activity?</a:t>
                  </a:r>
                  <a:endParaRPr lang="en-AU" sz="1800" dirty="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681" name="Rectangle 81"/>
                <p:cNvSpPr>
                  <a:spLocks noChangeArrowheads="1"/>
                </p:cNvSpPr>
                <p:nvPr/>
              </p:nvSpPr>
              <p:spPr bwMode="auto">
                <a:xfrm>
                  <a:off x="1865" y="1229"/>
                  <a:ext cx="691" cy="7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6" name="Group 84"/>
              <p:cNvGrpSpPr>
                <a:grpSpLocks/>
              </p:cNvGrpSpPr>
              <p:nvPr/>
            </p:nvGrpSpPr>
            <p:grpSpPr bwMode="auto">
              <a:xfrm>
                <a:off x="2556" y="1229"/>
                <a:ext cx="1972" cy="394"/>
                <a:chOff x="2556" y="1229"/>
                <a:chExt cx="1972" cy="394"/>
              </a:xfrm>
            </p:grpSpPr>
            <p:sp>
              <p:nvSpPr>
                <p:cNvPr id="25606" name="Rectangle 6"/>
                <p:cNvSpPr>
                  <a:spLocks noChangeArrowheads="1"/>
                </p:cNvSpPr>
                <p:nvPr/>
              </p:nvSpPr>
              <p:spPr bwMode="auto">
                <a:xfrm>
                  <a:off x="2599" y="1229"/>
                  <a:ext cx="188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Monday - Friday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algn="ctr"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683" name="Rectangle 83"/>
                <p:cNvSpPr>
                  <a:spLocks noChangeArrowheads="1"/>
                </p:cNvSpPr>
                <p:nvPr/>
              </p:nvSpPr>
              <p:spPr bwMode="auto">
                <a:xfrm>
                  <a:off x="2556" y="1229"/>
                  <a:ext cx="197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7" name="Group 86"/>
              <p:cNvGrpSpPr>
                <a:grpSpLocks/>
              </p:cNvGrpSpPr>
              <p:nvPr/>
            </p:nvGrpSpPr>
            <p:grpSpPr bwMode="auto">
              <a:xfrm>
                <a:off x="4528" y="1229"/>
                <a:ext cx="2276" cy="394"/>
                <a:chOff x="4528" y="1229"/>
                <a:chExt cx="2276" cy="394"/>
              </a:xfrm>
            </p:grpSpPr>
            <p:sp>
              <p:nvSpPr>
                <p:cNvPr id="25607" name="Rectangle 7"/>
                <p:cNvSpPr>
                  <a:spLocks noChangeArrowheads="1"/>
                </p:cNvSpPr>
                <p:nvPr/>
              </p:nvSpPr>
              <p:spPr bwMode="auto">
                <a:xfrm>
                  <a:off x="4571" y="1229"/>
                  <a:ext cx="2190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Saturday - Sunday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algn="ctr"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685" name="Rectangle 85"/>
                <p:cNvSpPr>
                  <a:spLocks noChangeArrowheads="1"/>
                </p:cNvSpPr>
                <p:nvPr/>
              </p:nvSpPr>
              <p:spPr bwMode="auto">
                <a:xfrm>
                  <a:off x="4528" y="1229"/>
                  <a:ext cx="2276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8" name="Group 88"/>
              <p:cNvGrpSpPr>
                <a:grpSpLocks/>
              </p:cNvGrpSpPr>
              <p:nvPr/>
            </p:nvGrpSpPr>
            <p:grpSpPr bwMode="auto">
              <a:xfrm>
                <a:off x="2556" y="1623"/>
                <a:ext cx="986" cy="394"/>
                <a:chOff x="2556" y="1623"/>
                <a:chExt cx="986" cy="394"/>
              </a:xfrm>
            </p:grpSpPr>
            <p:sp>
              <p:nvSpPr>
                <p:cNvPr id="25608" name="Rectangle 8"/>
                <p:cNvSpPr>
                  <a:spLocks noChangeArrowheads="1"/>
                </p:cNvSpPr>
                <p:nvPr/>
              </p:nvSpPr>
              <p:spPr bwMode="auto">
                <a:xfrm>
                  <a:off x="2599" y="1623"/>
                  <a:ext cx="900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How many times?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687" name="Rectangle 87"/>
                <p:cNvSpPr>
                  <a:spLocks noChangeArrowheads="1"/>
                </p:cNvSpPr>
                <p:nvPr/>
              </p:nvSpPr>
              <p:spPr bwMode="auto">
                <a:xfrm>
                  <a:off x="2556" y="1623"/>
                  <a:ext cx="986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9" name="Group 90"/>
              <p:cNvGrpSpPr>
                <a:grpSpLocks/>
              </p:cNvGrpSpPr>
              <p:nvPr/>
            </p:nvGrpSpPr>
            <p:grpSpPr bwMode="auto">
              <a:xfrm>
                <a:off x="3542" y="1623"/>
                <a:ext cx="986" cy="394"/>
                <a:chOff x="3542" y="1623"/>
                <a:chExt cx="986" cy="394"/>
              </a:xfrm>
            </p:grpSpPr>
            <p:sp>
              <p:nvSpPr>
                <p:cNvPr id="25609" name="Rectangle 9"/>
                <p:cNvSpPr>
                  <a:spLocks noChangeArrowheads="1"/>
                </p:cNvSpPr>
                <p:nvPr/>
              </p:nvSpPr>
              <p:spPr bwMode="auto">
                <a:xfrm>
                  <a:off x="3585" y="1623"/>
                  <a:ext cx="900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Total hours / min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689" name="Rectangle 89"/>
                <p:cNvSpPr>
                  <a:spLocks noChangeArrowheads="1"/>
                </p:cNvSpPr>
                <p:nvPr/>
              </p:nvSpPr>
              <p:spPr bwMode="auto">
                <a:xfrm>
                  <a:off x="3542" y="1623"/>
                  <a:ext cx="986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10" name="Group 92"/>
              <p:cNvGrpSpPr>
                <a:grpSpLocks/>
              </p:cNvGrpSpPr>
              <p:nvPr/>
            </p:nvGrpSpPr>
            <p:grpSpPr bwMode="auto">
              <a:xfrm>
                <a:off x="4528" y="1623"/>
                <a:ext cx="1138" cy="394"/>
                <a:chOff x="4528" y="1623"/>
                <a:chExt cx="1138" cy="394"/>
              </a:xfrm>
            </p:grpSpPr>
            <p:sp>
              <p:nvSpPr>
                <p:cNvPr id="25610" name="Rectangle 10"/>
                <p:cNvSpPr>
                  <a:spLocks noChangeArrowheads="1"/>
                </p:cNvSpPr>
                <p:nvPr/>
              </p:nvSpPr>
              <p:spPr bwMode="auto">
                <a:xfrm>
                  <a:off x="4571" y="1623"/>
                  <a:ext cx="105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How many times?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691" name="Rectangle 91"/>
                <p:cNvSpPr>
                  <a:spLocks noChangeArrowheads="1"/>
                </p:cNvSpPr>
                <p:nvPr/>
              </p:nvSpPr>
              <p:spPr bwMode="auto">
                <a:xfrm>
                  <a:off x="4528" y="1623"/>
                  <a:ext cx="113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11" name="Group 94"/>
              <p:cNvGrpSpPr>
                <a:grpSpLocks/>
              </p:cNvGrpSpPr>
              <p:nvPr/>
            </p:nvGrpSpPr>
            <p:grpSpPr bwMode="auto">
              <a:xfrm>
                <a:off x="5666" y="1623"/>
                <a:ext cx="1138" cy="394"/>
                <a:chOff x="5666" y="1623"/>
                <a:chExt cx="1138" cy="394"/>
              </a:xfrm>
            </p:grpSpPr>
            <p:sp>
              <p:nvSpPr>
                <p:cNvPr id="25611" name="Rectangle 11"/>
                <p:cNvSpPr>
                  <a:spLocks noChangeArrowheads="1"/>
                </p:cNvSpPr>
                <p:nvPr/>
              </p:nvSpPr>
              <p:spPr bwMode="auto">
                <a:xfrm>
                  <a:off x="5709" y="1623"/>
                  <a:ext cx="105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Total hours / min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693" name="Rectangle 93"/>
                <p:cNvSpPr>
                  <a:spLocks noChangeArrowheads="1"/>
                </p:cNvSpPr>
                <p:nvPr/>
              </p:nvSpPr>
              <p:spPr bwMode="auto">
                <a:xfrm>
                  <a:off x="5666" y="1623"/>
                  <a:ext cx="113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12" name="Group 96"/>
              <p:cNvGrpSpPr>
                <a:grpSpLocks/>
              </p:cNvGrpSpPr>
              <p:nvPr/>
            </p:nvGrpSpPr>
            <p:grpSpPr bwMode="auto">
              <a:xfrm>
                <a:off x="0" y="2017"/>
                <a:ext cx="1865" cy="394"/>
                <a:chOff x="0" y="2017"/>
                <a:chExt cx="1865" cy="394"/>
              </a:xfrm>
            </p:grpSpPr>
            <p:sp>
              <p:nvSpPr>
                <p:cNvPr id="25612" name="Rectangle 12"/>
                <p:cNvSpPr>
                  <a:spLocks noChangeArrowheads="1"/>
                </p:cNvSpPr>
                <p:nvPr/>
              </p:nvSpPr>
              <p:spPr bwMode="auto">
                <a:xfrm>
                  <a:off x="43" y="2017"/>
                  <a:ext cx="1779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E.G. Bike riding.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695" name="Rectangle 95"/>
                <p:cNvSpPr>
                  <a:spLocks noChangeArrowheads="1"/>
                </p:cNvSpPr>
                <p:nvPr/>
              </p:nvSpPr>
              <p:spPr bwMode="auto">
                <a:xfrm>
                  <a:off x="0" y="2017"/>
                  <a:ext cx="1865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13" name="Group 98"/>
              <p:cNvGrpSpPr>
                <a:grpSpLocks/>
              </p:cNvGrpSpPr>
              <p:nvPr/>
            </p:nvGrpSpPr>
            <p:grpSpPr bwMode="auto">
              <a:xfrm>
                <a:off x="1865" y="2017"/>
                <a:ext cx="691" cy="394"/>
                <a:chOff x="1865" y="2017"/>
                <a:chExt cx="691" cy="394"/>
              </a:xfrm>
            </p:grpSpPr>
            <p:sp>
              <p:nvSpPr>
                <p:cNvPr id="25613" name="Rectangle 13"/>
                <p:cNvSpPr>
                  <a:spLocks noChangeArrowheads="1"/>
                </p:cNvSpPr>
                <p:nvPr/>
              </p:nvSpPr>
              <p:spPr bwMode="auto">
                <a:xfrm>
                  <a:off x="1908" y="2017"/>
                  <a:ext cx="605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 dirty="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No      Yes</a:t>
                  </a:r>
                  <a:endParaRPr lang="en-AU" sz="1800" dirty="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697" name="Rectangle 97"/>
                <p:cNvSpPr>
                  <a:spLocks noChangeArrowheads="1"/>
                </p:cNvSpPr>
                <p:nvPr/>
              </p:nvSpPr>
              <p:spPr bwMode="auto">
                <a:xfrm>
                  <a:off x="1865" y="2017"/>
                  <a:ext cx="691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14" name="Group 100"/>
              <p:cNvGrpSpPr>
                <a:grpSpLocks/>
              </p:cNvGrpSpPr>
              <p:nvPr/>
            </p:nvGrpSpPr>
            <p:grpSpPr bwMode="auto">
              <a:xfrm>
                <a:off x="2556" y="2017"/>
                <a:ext cx="950" cy="394"/>
                <a:chOff x="2556" y="2017"/>
                <a:chExt cx="950" cy="394"/>
              </a:xfrm>
            </p:grpSpPr>
            <p:sp>
              <p:nvSpPr>
                <p:cNvPr id="25614" name="Rectangle 14"/>
                <p:cNvSpPr>
                  <a:spLocks noChangeArrowheads="1"/>
                </p:cNvSpPr>
                <p:nvPr/>
              </p:nvSpPr>
              <p:spPr bwMode="auto">
                <a:xfrm>
                  <a:off x="2599" y="2017"/>
                  <a:ext cx="86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2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699" name="Rectangle 99"/>
                <p:cNvSpPr>
                  <a:spLocks noChangeArrowheads="1"/>
                </p:cNvSpPr>
                <p:nvPr/>
              </p:nvSpPr>
              <p:spPr bwMode="auto">
                <a:xfrm>
                  <a:off x="2556" y="2017"/>
                  <a:ext cx="95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15" name="Group 102"/>
              <p:cNvGrpSpPr>
                <a:grpSpLocks/>
              </p:cNvGrpSpPr>
              <p:nvPr/>
            </p:nvGrpSpPr>
            <p:grpSpPr bwMode="auto">
              <a:xfrm>
                <a:off x="3506" y="2017"/>
                <a:ext cx="1022" cy="394"/>
                <a:chOff x="3506" y="2017"/>
                <a:chExt cx="1022" cy="394"/>
              </a:xfrm>
            </p:grpSpPr>
            <p:sp>
              <p:nvSpPr>
                <p:cNvPr id="25615" name="Rectangle 15"/>
                <p:cNvSpPr>
                  <a:spLocks noChangeArrowheads="1"/>
                </p:cNvSpPr>
                <p:nvPr/>
              </p:nvSpPr>
              <p:spPr bwMode="auto">
                <a:xfrm>
                  <a:off x="3549" y="2017"/>
                  <a:ext cx="936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40min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01" name="Rectangle 101"/>
                <p:cNvSpPr>
                  <a:spLocks noChangeArrowheads="1"/>
                </p:cNvSpPr>
                <p:nvPr/>
              </p:nvSpPr>
              <p:spPr bwMode="auto">
                <a:xfrm>
                  <a:off x="3506" y="2017"/>
                  <a:ext cx="1022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16" name="Group 104"/>
              <p:cNvGrpSpPr>
                <a:grpSpLocks/>
              </p:cNvGrpSpPr>
              <p:nvPr/>
            </p:nvGrpSpPr>
            <p:grpSpPr bwMode="auto">
              <a:xfrm>
                <a:off x="4528" y="2017"/>
                <a:ext cx="1138" cy="394"/>
                <a:chOff x="4528" y="2017"/>
                <a:chExt cx="1138" cy="394"/>
              </a:xfrm>
            </p:grpSpPr>
            <p:sp>
              <p:nvSpPr>
                <p:cNvPr id="25616" name="Rectangle 16"/>
                <p:cNvSpPr>
                  <a:spLocks noChangeArrowheads="1"/>
                </p:cNvSpPr>
                <p:nvPr/>
              </p:nvSpPr>
              <p:spPr bwMode="auto">
                <a:xfrm>
                  <a:off x="4571" y="2017"/>
                  <a:ext cx="105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1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03" name="Rectangle 103"/>
                <p:cNvSpPr>
                  <a:spLocks noChangeArrowheads="1"/>
                </p:cNvSpPr>
                <p:nvPr/>
              </p:nvSpPr>
              <p:spPr bwMode="auto">
                <a:xfrm>
                  <a:off x="4528" y="2017"/>
                  <a:ext cx="113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17" name="Group 106"/>
              <p:cNvGrpSpPr>
                <a:grpSpLocks/>
              </p:cNvGrpSpPr>
              <p:nvPr/>
            </p:nvGrpSpPr>
            <p:grpSpPr bwMode="auto">
              <a:xfrm>
                <a:off x="5666" y="2017"/>
                <a:ext cx="1138" cy="394"/>
                <a:chOff x="5666" y="2017"/>
                <a:chExt cx="1138" cy="394"/>
              </a:xfrm>
            </p:grpSpPr>
            <p:sp>
              <p:nvSpPr>
                <p:cNvPr id="25617" name="Rectangle 17"/>
                <p:cNvSpPr>
                  <a:spLocks noChangeArrowheads="1"/>
                </p:cNvSpPr>
                <p:nvPr/>
              </p:nvSpPr>
              <p:spPr bwMode="auto">
                <a:xfrm>
                  <a:off x="5709" y="2017"/>
                  <a:ext cx="105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15min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05" name="Rectangle 105"/>
                <p:cNvSpPr>
                  <a:spLocks noChangeArrowheads="1"/>
                </p:cNvSpPr>
                <p:nvPr/>
              </p:nvSpPr>
              <p:spPr bwMode="auto">
                <a:xfrm>
                  <a:off x="5666" y="2017"/>
                  <a:ext cx="113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18" name="Group 108"/>
              <p:cNvGrpSpPr>
                <a:grpSpLocks/>
              </p:cNvGrpSpPr>
              <p:nvPr/>
            </p:nvGrpSpPr>
            <p:grpSpPr bwMode="auto">
              <a:xfrm>
                <a:off x="0" y="2411"/>
                <a:ext cx="1865" cy="567"/>
                <a:chOff x="0" y="2411"/>
                <a:chExt cx="1865" cy="567"/>
              </a:xfrm>
            </p:grpSpPr>
            <p:sp>
              <p:nvSpPr>
                <p:cNvPr id="25618" name="Rectangle 18"/>
                <p:cNvSpPr>
                  <a:spLocks noChangeArrowheads="1"/>
                </p:cNvSpPr>
                <p:nvPr/>
              </p:nvSpPr>
              <p:spPr bwMode="auto">
                <a:xfrm>
                  <a:off x="43" y="2411"/>
                  <a:ext cx="1779" cy="5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Aerobics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07" name="Rectangle 107"/>
                <p:cNvSpPr>
                  <a:spLocks noChangeArrowheads="1"/>
                </p:cNvSpPr>
                <p:nvPr/>
              </p:nvSpPr>
              <p:spPr bwMode="auto">
                <a:xfrm>
                  <a:off x="0" y="2411"/>
                  <a:ext cx="1865" cy="56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19" name="Group 110"/>
              <p:cNvGrpSpPr>
                <a:grpSpLocks/>
              </p:cNvGrpSpPr>
              <p:nvPr/>
            </p:nvGrpSpPr>
            <p:grpSpPr bwMode="auto">
              <a:xfrm>
                <a:off x="1865" y="2411"/>
                <a:ext cx="691" cy="567"/>
                <a:chOff x="1865" y="2411"/>
                <a:chExt cx="691" cy="567"/>
              </a:xfrm>
            </p:grpSpPr>
            <p:sp>
              <p:nvSpPr>
                <p:cNvPr id="25619" name="Rectangle 19"/>
                <p:cNvSpPr>
                  <a:spLocks noChangeArrowheads="1"/>
                </p:cNvSpPr>
                <p:nvPr/>
              </p:nvSpPr>
              <p:spPr bwMode="auto">
                <a:xfrm>
                  <a:off x="1908" y="2411"/>
                  <a:ext cx="605" cy="5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No      Yes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09" name="Rectangle 109"/>
                <p:cNvSpPr>
                  <a:spLocks noChangeArrowheads="1"/>
                </p:cNvSpPr>
                <p:nvPr/>
              </p:nvSpPr>
              <p:spPr bwMode="auto">
                <a:xfrm>
                  <a:off x="1865" y="2411"/>
                  <a:ext cx="691" cy="56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0" name="Group 112"/>
              <p:cNvGrpSpPr>
                <a:grpSpLocks/>
              </p:cNvGrpSpPr>
              <p:nvPr/>
            </p:nvGrpSpPr>
            <p:grpSpPr bwMode="auto">
              <a:xfrm>
                <a:off x="2556" y="2411"/>
                <a:ext cx="950" cy="567"/>
                <a:chOff x="2556" y="2411"/>
                <a:chExt cx="950" cy="567"/>
              </a:xfrm>
            </p:grpSpPr>
            <p:sp>
              <p:nvSpPr>
                <p:cNvPr id="25620" name="Rectangle 20"/>
                <p:cNvSpPr>
                  <a:spLocks noChangeArrowheads="1"/>
                </p:cNvSpPr>
                <p:nvPr/>
              </p:nvSpPr>
              <p:spPr bwMode="auto">
                <a:xfrm>
                  <a:off x="2599" y="2411"/>
                  <a:ext cx="864" cy="5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11" name="Rectangle 111"/>
                <p:cNvSpPr>
                  <a:spLocks noChangeArrowheads="1"/>
                </p:cNvSpPr>
                <p:nvPr/>
              </p:nvSpPr>
              <p:spPr bwMode="auto">
                <a:xfrm>
                  <a:off x="2556" y="2411"/>
                  <a:ext cx="950" cy="56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1" name="Group 114"/>
              <p:cNvGrpSpPr>
                <a:grpSpLocks/>
              </p:cNvGrpSpPr>
              <p:nvPr/>
            </p:nvGrpSpPr>
            <p:grpSpPr bwMode="auto">
              <a:xfrm>
                <a:off x="3506" y="2411"/>
                <a:ext cx="1022" cy="567"/>
                <a:chOff x="3506" y="2411"/>
                <a:chExt cx="1022" cy="567"/>
              </a:xfrm>
            </p:grpSpPr>
            <p:sp>
              <p:nvSpPr>
                <p:cNvPr id="25621" name="Rectangle 21"/>
                <p:cNvSpPr>
                  <a:spLocks noChangeArrowheads="1"/>
                </p:cNvSpPr>
                <p:nvPr/>
              </p:nvSpPr>
              <p:spPr bwMode="auto">
                <a:xfrm>
                  <a:off x="3549" y="2411"/>
                  <a:ext cx="936" cy="5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13" name="Rectangle 113"/>
                <p:cNvSpPr>
                  <a:spLocks noChangeArrowheads="1"/>
                </p:cNvSpPr>
                <p:nvPr/>
              </p:nvSpPr>
              <p:spPr bwMode="auto">
                <a:xfrm>
                  <a:off x="3506" y="2411"/>
                  <a:ext cx="1022" cy="56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2" name="Group 116"/>
              <p:cNvGrpSpPr>
                <a:grpSpLocks/>
              </p:cNvGrpSpPr>
              <p:nvPr/>
            </p:nvGrpSpPr>
            <p:grpSpPr bwMode="auto">
              <a:xfrm>
                <a:off x="4528" y="2411"/>
                <a:ext cx="1138" cy="567"/>
                <a:chOff x="4528" y="2411"/>
                <a:chExt cx="1138" cy="567"/>
              </a:xfrm>
            </p:grpSpPr>
            <p:sp>
              <p:nvSpPr>
                <p:cNvPr id="25622" name="Rectangle 22"/>
                <p:cNvSpPr>
                  <a:spLocks noChangeArrowheads="1"/>
                </p:cNvSpPr>
                <p:nvPr/>
              </p:nvSpPr>
              <p:spPr bwMode="auto">
                <a:xfrm>
                  <a:off x="4571" y="2411"/>
                  <a:ext cx="1052" cy="5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15" name="Rectangle 115"/>
                <p:cNvSpPr>
                  <a:spLocks noChangeArrowheads="1"/>
                </p:cNvSpPr>
                <p:nvPr/>
              </p:nvSpPr>
              <p:spPr bwMode="auto">
                <a:xfrm>
                  <a:off x="4528" y="2411"/>
                  <a:ext cx="1138" cy="56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3" name="Group 118"/>
              <p:cNvGrpSpPr>
                <a:grpSpLocks/>
              </p:cNvGrpSpPr>
              <p:nvPr/>
            </p:nvGrpSpPr>
            <p:grpSpPr bwMode="auto">
              <a:xfrm>
                <a:off x="5666" y="2411"/>
                <a:ext cx="1138" cy="567"/>
                <a:chOff x="5666" y="2411"/>
                <a:chExt cx="1138" cy="567"/>
              </a:xfrm>
            </p:grpSpPr>
            <p:sp>
              <p:nvSpPr>
                <p:cNvPr id="25623" name="Rectangle 23"/>
                <p:cNvSpPr>
                  <a:spLocks noChangeArrowheads="1"/>
                </p:cNvSpPr>
                <p:nvPr/>
              </p:nvSpPr>
              <p:spPr bwMode="auto">
                <a:xfrm>
                  <a:off x="5709" y="2411"/>
                  <a:ext cx="1052" cy="5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17" name="Rectangle 117"/>
                <p:cNvSpPr>
                  <a:spLocks noChangeArrowheads="1"/>
                </p:cNvSpPr>
                <p:nvPr/>
              </p:nvSpPr>
              <p:spPr bwMode="auto">
                <a:xfrm>
                  <a:off x="5666" y="2411"/>
                  <a:ext cx="1138" cy="56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4" name="Group 120"/>
              <p:cNvGrpSpPr>
                <a:grpSpLocks/>
              </p:cNvGrpSpPr>
              <p:nvPr/>
            </p:nvGrpSpPr>
            <p:grpSpPr bwMode="auto">
              <a:xfrm>
                <a:off x="0" y="2978"/>
                <a:ext cx="1865" cy="461"/>
                <a:chOff x="0" y="2978"/>
                <a:chExt cx="1865" cy="461"/>
              </a:xfrm>
            </p:grpSpPr>
            <p:sp>
              <p:nvSpPr>
                <p:cNvPr id="25624" name="Rectangle 24"/>
                <p:cNvSpPr>
                  <a:spLocks noChangeArrowheads="1"/>
                </p:cNvSpPr>
                <p:nvPr/>
              </p:nvSpPr>
              <p:spPr bwMode="auto">
                <a:xfrm>
                  <a:off x="43" y="2978"/>
                  <a:ext cx="177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Dance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19" name="Rectangle 119"/>
                <p:cNvSpPr>
                  <a:spLocks noChangeArrowheads="1"/>
                </p:cNvSpPr>
                <p:nvPr/>
              </p:nvSpPr>
              <p:spPr bwMode="auto">
                <a:xfrm>
                  <a:off x="0" y="2978"/>
                  <a:ext cx="186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" name="Group 122"/>
              <p:cNvGrpSpPr>
                <a:grpSpLocks/>
              </p:cNvGrpSpPr>
              <p:nvPr/>
            </p:nvGrpSpPr>
            <p:grpSpPr bwMode="auto">
              <a:xfrm>
                <a:off x="1865" y="2978"/>
                <a:ext cx="691" cy="461"/>
                <a:chOff x="1865" y="2978"/>
                <a:chExt cx="691" cy="461"/>
              </a:xfrm>
            </p:grpSpPr>
            <p:sp>
              <p:nvSpPr>
                <p:cNvPr id="25625" name="Rectangle 25"/>
                <p:cNvSpPr>
                  <a:spLocks noChangeArrowheads="1"/>
                </p:cNvSpPr>
                <p:nvPr/>
              </p:nvSpPr>
              <p:spPr bwMode="auto">
                <a:xfrm>
                  <a:off x="1908" y="2978"/>
                  <a:ext cx="60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No      Yes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21" name="Rectangle 121"/>
                <p:cNvSpPr>
                  <a:spLocks noChangeArrowheads="1"/>
                </p:cNvSpPr>
                <p:nvPr/>
              </p:nvSpPr>
              <p:spPr bwMode="auto">
                <a:xfrm>
                  <a:off x="1865" y="2978"/>
                  <a:ext cx="69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6" name="Group 124"/>
              <p:cNvGrpSpPr>
                <a:grpSpLocks/>
              </p:cNvGrpSpPr>
              <p:nvPr/>
            </p:nvGrpSpPr>
            <p:grpSpPr bwMode="auto">
              <a:xfrm>
                <a:off x="2556" y="2978"/>
                <a:ext cx="950" cy="461"/>
                <a:chOff x="2556" y="2978"/>
                <a:chExt cx="950" cy="461"/>
              </a:xfrm>
            </p:grpSpPr>
            <p:sp>
              <p:nvSpPr>
                <p:cNvPr id="25626" name="Rectangle 26"/>
                <p:cNvSpPr>
                  <a:spLocks noChangeArrowheads="1"/>
                </p:cNvSpPr>
                <p:nvPr/>
              </p:nvSpPr>
              <p:spPr bwMode="auto">
                <a:xfrm>
                  <a:off x="2599" y="2978"/>
                  <a:ext cx="86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23" name="Rectangle 123"/>
                <p:cNvSpPr>
                  <a:spLocks noChangeArrowheads="1"/>
                </p:cNvSpPr>
                <p:nvPr/>
              </p:nvSpPr>
              <p:spPr bwMode="auto">
                <a:xfrm>
                  <a:off x="2556" y="2978"/>
                  <a:ext cx="95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7" name="Group 126"/>
              <p:cNvGrpSpPr>
                <a:grpSpLocks/>
              </p:cNvGrpSpPr>
              <p:nvPr/>
            </p:nvGrpSpPr>
            <p:grpSpPr bwMode="auto">
              <a:xfrm>
                <a:off x="3506" y="2978"/>
                <a:ext cx="1022" cy="461"/>
                <a:chOff x="3506" y="2978"/>
                <a:chExt cx="1022" cy="461"/>
              </a:xfrm>
            </p:grpSpPr>
            <p:sp>
              <p:nvSpPr>
                <p:cNvPr id="25627" name="Rectangle 27"/>
                <p:cNvSpPr>
                  <a:spLocks noChangeArrowheads="1"/>
                </p:cNvSpPr>
                <p:nvPr/>
              </p:nvSpPr>
              <p:spPr bwMode="auto">
                <a:xfrm>
                  <a:off x="3549" y="2978"/>
                  <a:ext cx="936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25" name="Rectangle 125"/>
                <p:cNvSpPr>
                  <a:spLocks noChangeArrowheads="1"/>
                </p:cNvSpPr>
                <p:nvPr/>
              </p:nvSpPr>
              <p:spPr bwMode="auto">
                <a:xfrm>
                  <a:off x="3506" y="2978"/>
                  <a:ext cx="1022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8" name="Group 128"/>
              <p:cNvGrpSpPr>
                <a:grpSpLocks/>
              </p:cNvGrpSpPr>
              <p:nvPr/>
            </p:nvGrpSpPr>
            <p:grpSpPr bwMode="auto">
              <a:xfrm>
                <a:off x="4528" y="2978"/>
                <a:ext cx="1138" cy="461"/>
                <a:chOff x="4528" y="2978"/>
                <a:chExt cx="1138" cy="461"/>
              </a:xfrm>
            </p:grpSpPr>
            <p:sp>
              <p:nvSpPr>
                <p:cNvPr id="25628" name="Rectangle 28"/>
                <p:cNvSpPr>
                  <a:spLocks noChangeArrowheads="1"/>
                </p:cNvSpPr>
                <p:nvPr/>
              </p:nvSpPr>
              <p:spPr bwMode="auto">
                <a:xfrm>
                  <a:off x="4571" y="2978"/>
                  <a:ext cx="1052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27" name="Rectangle 127"/>
                <p:cNvSpPr>
                  <a:spLocks noChangeArrowheads="1"/>
                </p:cNvSpPr>
                <p:nvPr/>
              </p:nvSpPr>
              <p:spPr bwMode="auto">
                <a:xfrm>
                  <a:off x="4528" y="2978"/>
                  <a:ext cx="1138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9" name="Group 130"/>
              <p:cNvGrpSpPr>
                <a:grpSpLocks/>
              </p:cNvGrpSpPr>
              <p:nvPr/>
            </p:nvGrpSpPr>
            <p:grpSpPr bwMode="auto">
              <a:xfrm>
                <a:off x="5666" y="2978"/>
                <a:ext cx="1138" cy="461"/>
                <a:chOff x="5666" y="2978"/>
                <a:chExt cx="1138" cy="461"/>
              </a:xfrm>
            </p:grpSpPr>
            <p:sp>
              <p:nvSpPr>
                <p:cNvPr id="25629" name="Rectangle 29"/>
                <p:cNvSpPr>
                  <a:spLocks noChangeArrowheads="1"/>
                </p:cNvSpPr>
                <p:nvPr/>
              </p:nvSpPr>
              <p:spPr bwMode="auto">
                <a:xfrm>
                  <a:off x="5709" y="2978"/>
                  <a:ext cx="1052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29" name="Rectangle 129"/>
                <p:cNvSpPr>
                  <a:spLocks noChangeArrowheads="1"/>
                </p:cNvSpPr>
                <p:nvPr/>
              </p:nvSpPr>
              <p:spPr bwMode="auto">
                <a:xfrm>
                  <a:off x="5666" y="2978"/>
                  <a:ext cx="1138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30" name="Group 132"/>
              <p:cNvGrpSpPr>
                <a:grpSpLocks/>
              </p:cNvGrpSpPr>
              <p:nvPr/>
            </p:nvGrpSpPr>
            <p:grpSpPr bwMode="auto">
              <a:xfrm>
                <a:off x="0" y="3439"/>
                <a:ext cx="1865" cy="461"/>
                <a:chOff x="0" y="3439"/>
                <a:chExt cx="1865" cy="461"/>
              </a:xfrm>
            </p:grpSpPr>
            <p:sp>
              <p:nvSpPr>
                <p:cNvPr id="25630" name="Rectangle 30"/>
                <p:cNvSpPr>
                  <a:spLocks noChangeArrowheads="1"/>
                </p:cNvSpPr>
                <p:nvPr/>
              </p:nvSpPr>
              <p:spPr bwMode="auto">
                <a:xfrm>
                  <a:off x="43" y="3439"/>
                  <a:ext cx="177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Gymnastics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31" name="Rectangle 131"/>
                <p:cNvSpPr>
                  <a:spLocks noChangeArrowheads="1"/>
                </p:cNvSpPr>
                <p:nvPr/>
              </p:nvSpPr>
              <p:spPr bwMode="auto">
                <a:xfrm>
                  <a:off x="0" y="3439"/>
                  <a:ext cx="186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31" name="Group 134"/>
              <p:cNvGrpSpPr>
                <a:grpSpLocks/>
              </p:cNvGrpSpPr>
              <p:nvPr/>
            </p:nvGrpSpPr>
            <p:grpSpPr bwMode="auto">
              <a:xfrm>
                <a:off x="1865" y="3439"/>
                <a:ext cx="691" cy="461"/>
                <a:chOff x="1865" y="3439"/>
                <a:chExt cx="691" cy="461"/>
              </a:xfrm>
            </p:grpSpPr>
            <p:sp>
              <p:nvSpPr>
                <p:cNvPr id="25631" name="Rectangle 31"/>
                <p:cNvSpPr>
                  <a:spLocks noChangeArrowheads="1"/>
                </p:cNvSpPr>
                <p:nvPr/>
              </p:nvSpPr>
              <p:spPr bwMode="auto">
                <a:xfrm>
                  <a:off x="1908" y="3439"/>
                  <a:ext cx="60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No      Yes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33" name="Rectangle 133"/>
                <p:cNvSpPr>
                  <a:spLocks noChangeArrowheads="1"/>
                </p:cNvSpPr>
                <p:nvPr/>
              </p:nvSpPr>
              <p:spPr bwMode="auto">
                <a:xfrm>
                  <a:off x="1865" y="3439"/>
                  <a:ext cx="69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60" name="Group 136"/>
              <p:cNvGrpSpPr>
                <a:grpSpLocks/>
              </p:cNvGrpSpPr>
              <p:nvPr/>
            </p:nvGrpSpPr>
            <p:grpSpPr bwMode="auto">
              <a:xfrm>
                <a:off x="2556" y="3439"/>
                <a:ext cx="950" cy="461"/>
                <a:chOff x="2556" y="3439"/>
                <a:chExt cx="950" cy="461"/>
              </a:xfrm>
            </p:grpSpPr>
            <p:sp>
              <p:nvSpPr>
                <p:cNvPr id="25632" name="Rectangle 32"/>
                <p:cNvSpPr>
                  <a:spLocks noChangeArrowheads="1"/>
                </p:cNvSpPr>
                <p:nvPr/>
              </p:nvSpPr>
              <p:spPr bwMode="auto">
                <a:xfrm>
                  <a:off x="2599" y="3439"/>
                  <a:ext cx="86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35" name="Rectangle 135"/>
                <p:cNvSpPr>
                  <a:spLocks noChangeArrowheads="1"/>
                </p:cNvSpPr>
                <p:nvPr/>
              </p:nvSpPr>
              <p:spPr bwMode="auto">
                <a:xfrm>
                  <a:off x="2556" y="3439"/>
                  <a:ext cx="95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62" name="Group 138"/>
              <p:cNvGrpSpPr>
                <a:grpSpLocks/>
              </p:cNvGrpSpPr>
              <p:nvPr/>
            </p:nvGrpSpPr>
            <p:grpSpPr bwMode="auto">
              <a:xfrm>
                <a:off x="3506" y="3439"/>
                <a:ext cx="1022" cy="461"/>
                <a:chOff x="3506" y="3439"/>
                <a:chExt cx="1022" cy="461"/>
              </a:xfrm>
            </p:grpSpPr>
            <p:sp>
              <p:nvSpPr>
                <p:cNvPr id="25633" name="Rectangle 33"/>
                <p:cNvSpPr>
                  <a:spLocks noChangeArrowheads="1"/>
                </p:cNvSpPr>
                <p:nvPr/>
              </p:nvSpPr>
              <p:spPr bwMode="auto">
                <a:xfrm>
                  <a:off x="3549" y="3439"/>
                  <a:ext cx="936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37" name="Rectangle 137"/>
                <p:cNvSpPr>
                  <a:spLocks noChangeArrowheads="1"/>
                </p:cNvSpPr>
                <p:nvPr/>
              </p:nvSpPr>
              <p:spPr bwMode="auto">
                <a:xfrm>
                  <a:off x="3506" y="3439"/>
                  <a:ext cx="1022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64" name="Group 140"/>
              <p:cNvGrpSpPr>
                <a:grpSpLocks/>
              </p:cNvGrpSpPr>
              <p:nvPr/>
            </p:nvGrpSpPr>
            <p:grpSpPr bwMode="auto">
              <a:xfrm>
                <a:off x="4528" y="3439"/>
                <a:ext cx="1138" cy="461"/>
                <a:chOff x="4528" y="3439"/>
                <a:chExt cx="1138" cy="461"/>
              </a:xfrm>
            </p:grpSpPr>
            <p:sp>
              <p:nvSpPr>
                <p:cNvPr id="25634" name="Rectangle 34"/>
                <p:cNvSpPr>
                  <a:spLocks noChangeArrowheads="1"/>
                </p:cNvSpPr>
                <p:nvPr/>
              </p:nvSpPr>
              <p:spPr bwMode="auto">
                <a:xfrm>
                  <a:off x="4571" y="3439"/>
                  <a:ext cx="1052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39" name="Rectangle 139"/>
                <p:cNvSpPr>
                  <a:spLocks noChangeArrowheads="1"/>
                </p:cNvSpPr>
                <p:nvPr/>
              </p:nvSpPr>
              <p:spPr bwMode="auto">
                <a:xfrm>
                  <a:off x="4528" y="3439"/>
                  <a:ext cx="1138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66" name="Group 142"/>
              <p:cNvGrpSpPr>
                <a:grpSpLocks/>
              </p:cNvGrpSpPr>
              <p:nvPr/>
            </p:nvGrpSpPr>
            <p:grpSpPr bwMode="auto">
              <a:xfrm>
                <a:off x="5666" y="3439"/>
                <a:ext cx="1138" cy="461"/>
                <a:chOff x="5666" y="3439"/>
                <a:chExt cx="1138" cy="461"/>
              </a:xfrm>
            </p:grpSpPr>
            <p:sp>
              <p:nvSpPr>
                <p:cNvPr id="25635" name="Rectangle 35"/>
                <p:cNvSpPr>
                  <a:spLocks noChangeArrowheads="1"/>
                </p:cNvSpPr>
                <p:nvPr/>
              </p:nvSpPr>
              <p:spPr bwMode="auto">
                <a:xfrm>
                  <a:off x="5709" y="3439"/>
                  <a:ext cx="1052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41" name="Rectangle 141"/>
                <p:cNvSpPr>
                  <a:spLocks noChangeArrowheads="1"/>
                </p:cNvSpPr>
                <p:nvPr/>
              </p:nvSpPr>
              <p:spPr bwMode="auto">
                <a:xfrm>
                  <a:off x="5666" y="3439"/>
                  <a:ext cx="1138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68" name="Group 144"/>
              <p:cNvGrpSpPr>
                <a:grpSpLocks/>
              </p:cNvGrpSpPr>
              <p:nvPr/>
            </p:nvGrpSpPr>
            <p:grpSpPr bwMode="auto">
              <a:xfrm>
                <a:off x="0" y="3900"/>
                <a:ext cx="1865" cy="461"/>
                <a:chOff x="0" y="3900"/>
                <a:chExt cx="1865" cy="461"/>
              </a:xfrm>
            </p:grpSpPr>
            <p:sp>
              <p:nvSpPr>
                <p:cNvPr id="25636" name="Rectangle 36"/>
                <p:cNvSpPr>
                  <a:spLocks noChangeArrowheads="1"/>
                </p:cNvSpPr>
                <p:nvPr/>
              </p:nvSpPr>
              <p:spPr bwMode="auto">
                <a:xfrm>
                  <a:off x="43" y="3900"/>
                  <a:ext cx="177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Tennis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43" name="Rectangle 143"/>
                <p:cNvSpPr>
                  <a:spLocks noChangeArrowheads="1"/>
                </p:cNvSpPr>
                <p:nvPr/>
              </p:nvSpPr>
              <p:spPr bwMode="auto">
                <a:xfrm>
                  <a:off x="0" y="3900"/>
                  <a:ext cx="186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70" name="Group 146"/>
              <p:cNvGrpSpPr>
                <a:grpSpLocks/>
              </p:cNvGrpSpPr>
              <p:nvPr/>
            </p:nvGrpSpPr>
            <p:grpSpPr bwMode="auto">
              <a:xfrm>
                <a:off x="1865" y="3900"/>
                <a:ext cx="691" cy="461"/>
                <a:chOff x="1865" y="3900"/>
                <a:chExt cx="691" cy="461"/>
              </a:xfrm>
            </p:grpSpPr>
            <p:sp>
              <p:nvSpPr>
                <p:cNvPr id="25637" name="Rectangle 37"/>
                <p:cNvSpPr>
                  <a:spLocks noChangeArrowheads="1"/>
                </p:cNvSpPr>
                <p:nvPr/>
              </p:nvSpPr>
              <p:spPr bwMode="auto">
                <a:xfrm>
                  <a:off x="1908" y="3900"/>
                  <a:ext cx="60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No      Yes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45" name="Rectangle 145"/>
                <p:cNvSpPr>
                  <a:spLocks noChangeArrowheads="1"/>
                </p:cNvSpPr>
                <p:nvPr/>
              </p:nvSpPr>
              <p:spPr bwMode="auto">
                <a:xfrm>
                  <a:off x="1865" y="3900"/>
                  <a:ext cx="69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72" name="Group 148"/>
              <p:cNvGrpSpPr>
                <a:grpSpLocks/>
              </p:cNvGrpSpPr>
              <p:nvPr/>
            </p:nvGrpSpPr>
            <p:grpSpPr bwMode="auto">
              <a:xfrm>
                <a:off x="2556" y="3900"/>
                <a:ext cx="950" cy="461"/>
                <a:chOff x="2556" y="3900"/>
                <a:chExt cx="950" cy="461"/>
              </a:xfrm>
            </p:grpSpPr>
            <p:sp>
              <p:nvSpPr>
                <p:cNvPr id="25638" name="Rectangle 38"/>
                <p:cNvSpPr>
                  <a:spLocks noChangeArrowheads="1"/>
                </p:cNvSpPr>
                <p:nvPr/>
              </p:nvSpPr>
              <p:spPr bwMode="auto">
                <a:xfrm>
                  <a:off x="2599" y="3900"/>
                  <a:ext cx="86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47" name="Rectangle 147"/>
                <p:cNvSpPr>
                  <a:spLocks noChangeArrowheads="1"/>
                </p:cNvSpPr>
                <p:nvPr/>
              </p:nvSpPr>
              <p:spPr bwMode="auto">
                <a:xfrm>
                  <a:off x="2556" y="3900"/>
                  <a:ext cx="95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74" name="Group 150"/>
              <p:cNvGrpSpPr>
                <a:grpSpLocks/>
              </p:cNvGrpSpPr>
              <p:nvPr/>
            </p:nvGrpSpPr>
            <p:grpSpPr bwMode="auto">
              <a:xfrm>
                <a:off x="3506" y="3900"/>
                <a:ext cx="1022" cy="461"/>
                <a:chOff x="3506" y="3900"/>
                <a:chExt cx="1022" cy="461"/>
              </a:xfrm>
            </p:grpSpPr>
            <p:sp>
              <p:nvSpPr>
                <p:cNvPr id="25639" name="Rectangle 39"/>
                <p:cNvSpPr>
                  <a:spLocks noChangeArrowheads="1"/>
                </p:cNvSpPr>
                <p:nvPr/>
              </p:nvSpPr>
              <p:spPr bwMode="auto">
                <a:xfrm>
                  <a:off x="3549" y="3900"/>
                  <a:ext cx="936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49" name="Rectangle 149"/>
                <p:cNvSpPr>
                  <a:spLocks noChangeArrowheads="1"/>
                </p:cNvSpPr>
                <p:nvPr/>
              </p:nvSpPr>
              <p:spPr bwMode="auto">
                <a:xfrm>
                  <a:off x="3506" y="3900"/>
                  <a:ext cx="1022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76" name="Group 152"/>
              <p:cNvGrpSpPr>
                <a:grpSpLocks/>
              </p:cNvGrpSpPr>
              <p:nvPr/>
            </p:nvGrpSpPr>
            <p:grpSpPr bwMode="auto">
              <a:xfrm>
                <a:off x="4528" y="3900"/>
                <a:ext cx="1138" cy="461"/>
                <a:chOff x="4528" y="3900"/>
                <a:chExt cx="1138" cy="461"/>
              </a:xfrm>
            </p:grpSpPr>
            <p:sp>
              <p:nvSpPr>
                <p:cNvPr id="25640" name="Rectangle 40"/>
                <p:cNvSpPr>
                  <a:spLocks noChangeArrowheads="1"/>
                </p:cNvSpPr>
                <p:nvPr/>
              </p:nvSpPr>
              <p:spPr bwMode="auto">
                <a:xfrm>
                  <a:off x="4571" y="3900"/>
                  <a:ext cx="1052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51" name="Rectangle 151"/>
                <p:cNvSpPr>
                  <a:spLocks noChangeArrowheads="1"/>
                </p:cNvSpPr>
                <p:nvPr/>
              </p:nvSpPr>
              <p:spPr bwMode="auto">
                <a:xfrm>
                  <a:off x="4528" y="3900"/>
                  <a:ext cx="1138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78" name="Group 154"/>
              <p:cNvGrpSpPr>
                <a:grpSpLocks/>
              </p:cNvGrpSpPr>
              <p:nvPr/>
            </p:nvGrpSpPr>
            <p:grpSpPr bwMode="auto">
              <a:xfrm>
                <a:off x="5666" y="3900"/>
                <a:ext cx="1138" cy="461"/>
                <a:chOff x="5666" y="3900"/>
                <a:chExt cx="1138" cy="461"/>
              </a:xfrm>
            </p:grpSpPr>
            <p:sp>
              <p:nvSpPr>
                <p:cNvPr id="25641" name="Rectangle 41"/>
                <p:cNvSpPr>
                  <a:spLocks noChangeArrowheads="1"/>
                </p:cNvSpPr>
                <p:nvPr/>
              </p:nvSpPr>
              <p:spPr bwMode="auto">
                <a:xfrm>
                  <a:off x="5709" y="3900"/>
                  <a:ext cx="1052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53" name="Rectangle 153"/>
                <p:cNvSpPr>
                  <a:spLocks noChangeArrowheads="1"/>
                </p:cNvSpPr>
                <p:nvPr/>
              </p:nvSpPr>
              <p:spPr bwMode="auto">
                <a:xfrm>
                  <a:off x="5666" y="3900"/>
                  <a:ext cx="1138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80" name="Group 156"/>
              <p:cNvGrpSpPr>
                <a:grpSpLocks/>
              </p:cNvGrpSpPr>
              <p:nvPr/>
            </p:nvGrpSpPr>
            <p:grpSpPr bwMode="auto">
              <a:xfrm>
                <a:off x="0" y="4361"/>
                <a:ext cx="1865" cy="461"/>
                <a:chOff x="0" y="4361"/>
                <a:chExt cx="1865" cy="461"/>
              </a:xfrm>
            </p:grpSpPr>
            <p:sp>
              <p:nvSpPr>
                <p:cNvPr id="25642" name="Rectangle 42"/>
                <p:cNvSpPr>
                  <a:spLocks noChangeArrowheads="1"/>
                </p:cNvSpPr>
                <p:nvPr/>
              </p:nvSpPr>
              <p:spPr bwMode="auto">
                <a:xfrm>
                  <a:off x="43" y="4361"/>
                  <a:ext cx="177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Aussie rules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55" name="Rectangle 155"/>
                <p:cNvSpPr>
                  <a:spLocks noChangeArrowheads="1"/>
                </p:cNvSpPr>
                <p:nvPr/>
              </p:nvSpPr>
              <p:spPr bwMode="auto">
                <a:xfrm>
                  <a:off x="0" y="4361"/>
                  <a:ext cx="186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82" name="Group 158"/>
              <p:cNvGrpSpPr>
                <a:grpSpLocks/>
              </p:cNvGrpSpPr>
              <p:nvPr/>
            </p:nvGrpSpPr>
            <p:grpSpPr bwMode="auto">
              <a:xfrm>
                <a:off x="1865" y="4361"/>
                <a:ext cx="691" cy="461"/>
                <a:chOff x="1865" y="4361"/>
                <a:chExt cx="691" cy="461"/>
              </a:xfrm>
            </p:grpSpPr>
            <p:sp>
              <p:nvSpPr>
                <p:cNvPr id="25643" name="Rectangle 43"/>
                <p:cNvSpPr>
                  <a:spLocks noChangeArrowheads="1"/>
                </p:cNvSpPr>
                <p:nvPr/>
              </p:nvSpPr>
              <p:spPr bwMode="auto">
                <a:xfrm>
                  <a:off x="1908" y="4361"/>
                  <a:ext cx="60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No      Yes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57" name="Rectangle 157"/>
                <p:cNvSpPr>
                  <a:spLocks noChangeArrowheads="1"/>
                </p:cNvSpPr>
                <p:nvPr/>
              </p:nvSpPr>
              <p:spPr bwMode="auto">
                <a:xfrm>
                  <a:off x="1865" y="4361"/>
                  <a:ext cx="69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84" name="Group 160"/>
              <p:cNvGrpSpPr>
                <a:grpSpLocks/>
              </p:cNvGrpSpPr>
              <p:nvPr/>
            </p:nvGrpSpPr>
            <p:grpSpPr bwMode="auto">
              <a:xfrm>
                <a:off x="2556" y="4361"/>
                <a:ext cx="950" cy="461"/>
                <a:chOff x="2556" y="4361"/>
                <a:chExt cx="950" cy="461"/>
              </a:xfrm>
            </p:grpSpPr>
            <p:sp>
              <p:nvSpPr>
                <p:cNvPr id="25644" name="Rectangle 44"/>
                <p:cNvSpPr>
                  <a:spLocks noChangeArrowheads="1"/>
                </p:cNvSpPr>
                <p:nvPr/>
              </p:nvSpPr>
              <p:spPr bwMode="auto">
                <a:xfrm>
                  <a:off x="2599" y="4361"/>
                  <a:ext cx="86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59" name="Rectangle 159"/>
                <p:cNvSpPr>
                  <a:spLocks noChangeArrowheads="1"/>
                </p:cNvSpPr>
                <p:nvPr/>
              </p:nvSpPr>
              <p:spPr bwMode="auto">
                <a:xfrm>
                  <a:off x="2556" y="4361"/>
                  <a:ext cx="95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86" name="Group 162"/>
              <p:cNvGrpSpPr>
                <a:grpSpLocks/>
              </p:cNvGrpSpPr>
              <p:nvPr/>
            </p:nvGrpSpPr>
            <p:grpSpPr bwMode="auto">
              <a:xfrm>
                <a:off x="3506" y="4361"/>
                <a:ext cx="1022" cy="461"/>
                <a:chOff x="3506" y="4361"/>
                <a:chExt cx="1022" cy="461"/>
              </a:xfrm>
            </p:grpSpPr>
            <p:sp>
              <p:nvSpPr>
                <p:cNvPr id="25645" name="Rectangle 45"/>
                <p:cNvSpPr>
                  <a:spLocks noChangeArrowheads="1"/>
                </p:cNvSpPr>
                <p:nvPr/>
              </p:nvSpPr>
              <p:spPr bwMode="auto">
                <a:xfrm>
                  <a:off x="3549" y="4361"/>
                  <a:ext cx="936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61" name="Rectangle 161"/>
                <p:cNvSpPr>
                  <a:spLocks noChangeArrowheads="1"/>
                </p:cNvSpPr>
                <p:nvPr/>
              </p:nvSpPr>
              <p:spPr bwMode="auto">
                <a:xfrm>
                  <a:off x="3506" y="4361"/>
                  <a:ext cx="1022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88" name="Group 164"/>
              <p:cNvGrpSpPr>
                <a:grpSpLocks/>
              </p:cNvGrpSpPr>
              <p:nvPr/>
            </p:nvGrpSpPr>
            <p:grpSpPr bwMode="auto">
              <a:xfrm>
                <a:off x="4528" y="4361"/>
                <a:ext cx="1138" cy="461"/>
                <a:chOff x="4528" y="4361"/>
                <a:chExt cx="1138" cy="461"/>
              </a:xfrm>
            </p:grpSpPr>
            <p:sp>
              <p:nvSpPr>
                <p:cNvPr id="25646" name="Rectangle 46"/>
                <p:cNvSpPr>
                  <a:spLocks noChangeArrowheads="1"/>
                </p:cNvSpPr>
                <p:nvPr/>
              </p:nvSpPr>
              <p:spPr bwMode="auto">
                <a:xfrm>
                  <a:off x="4571" y="4361"/>
                  <a:ext cx="1052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63" name="Rectangle 163"/>
                <p:cNvSpPr>
                  <a:spLocks noChangeArrowheads="1"/>
                </p:cNvSpPr>
                <p:nvPr/>
              </p:nvSpPr>
              <p:spPr bwMode="auto">
                <a:xfrm>
                  <a:off x="4528" y="4361"/>
                  <a:ext cx="1138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90" name="Group 166"/>
              <p:cNvGrpSpPr>
                <a:grpSpLocks/>
              </p:cNvGrpSpPr>
              <p:nvPr/>
            </p:nvGrpSpPr>
            <p:grpSpPr bwMode="auto">
              <a:xfrm>
                <a:off x="5666" y="4361"/>
                <a:ext cx="1138" cy="461"/>
                <a:chOff x="5666" y="4361"/>
                <a:chExt cx="1138" cy="461"/>
              </a:xfrm>
            </p:grpSpPr>
            <p:sp>
              <p:nvSpPr>
                <p:cNvPr id="25647" name="Rectangle 47"/>
                <p:cNvSpPr>
                  <a:spLocks noChangeArrowheads="1"/>
                </p:cNvSpPr>
                <p:nvPr/>
              </p:nvSpPr>
              <p:spPr bwMode="auto">
                <a:xfrm>
                  <a:off x="5709" y="4361"/>
                  <a:ext cx="1052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65" name="Rectangle 165"/>
                <p:cNvSpPr>
                  <a:spLocks noChangeArrowheads="1"/>
                </p:cNvSpPr>
                <p:nvPr/>
              </p:nvSpPr>
              <p:spPr bwMode="auto">
                <a:xfrm>
                  <a:off x="5666" y="4361"/>
                  <a:ext cx="1138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92" name="Group 168"/>
              <p:cNvGrpSpPr>
                <a:grpSpLocks/>
              </p:cNvGrpSpPr>
              <p:nvPr/>
            </p:nvGrpSpPr>
            <p:grpSpPr bwMode="auto">
              <a:xfrm>
                <a:off x="0" y="4822"/>
                <a:ext cx="1865" cy="461"/>
                <a:chOff x="0" y="4822"/>
                <a:chExt cx="1865" cy="461"/>
              </a:xfrm>
            </p:grpSpPr>
            <p:sp>
              <p:nvSpPr>
                <p:cNvPr id="25648" name="Rectangle 48"/>
                <p:cNvSpPr>
                  <a:spLocks noChangeArrowheads="1"/>
                </p:cNvSpPr>
                <p:nvPr/>
              </p:nvSpPr>
              <p:spPr bwMode="auto">
                <a:xfrm>
                  <a:off x="43" y="4822"/>
                  <a:ext cx="177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Soccer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67" name="Rectangle 167"/>
                <p:cNvSpPr>
                  <a:spLocks noChangeArrowheads="1"/>
                </p:cNvSpPr>
                <p:nvPr/>
              </p:nvSpPr>
              <p:spPr bwMode="auto">
                <a:xfrm>
                  <a:off x="0" y="4822"/>
                  <a:ext cx="186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94" name="Group 170"/>
              <p:cNvGrpSpPr>
                <a:grpSpLocks/>
              </p:cNvGrpSpPr>
              <p:nvPr/>
            </p:nvGrpSpPr>
            <p:grpSpPr bwMode="auto">
              <a:xfrm>
                <a:off x="1865" y="4822"/>
                <a:ext cx="691" cy="461"/>
                <a:chOff x="1865" y="4822"/>
                <a:chExt cx="691" cy="461"/>
              </a:xfrm>
            </p:grpSpPr>
            <p:sp>
              <p:nvSpPr>
                <p:cNvPr id="25649" name="Rectangle 49"/>
                <p:cNvSpPr>
                  <a:spLocks noChangeArrowheads="1"/>
                </p:cNvSpPr>
                <p:nvPr/>
              </p:nvSpPr>
              <p:spPr bwMode="auto">
                <a:xfrm>
                  <a:off x="1908" y="4822"/>
                  <a:ext cx="60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No      Yes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69" name="Rectangle 169"/>
                <p:cNvSpPr>
                  <a:spLocks noChangeArrowheads="1"/>
                </p:cNvSpPr>
                <p:nvPr/>
              </p:nvSpPr>
              <p:spPr bwMode="auto">
                <a:xfrm>
                  <a:off x="1865" y="4822"/>
                  <a:ext cx="69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96" name="Group 172"/>
              <p:cNvGrpSpPr>
                <a:grpSpLocks/>
              </p:cNvGrpSpPr>
              <p:nvPr/>
            </p:nvGrpSpPr>
            <p:grpSpPr bwMode="auto">
              <a:xfrm>
                <a:off x="2556" y="4822"/>
                <a:ext cx="950" cy="461"/>
                <a:chOff x="2556" y="4822"/>
                <a:chExt cx="950" cy="461"/>
              </a:xfrm>
            </p:grpSpPr>
            <p:sp>
              <p:nvSpPr>
                <p:cNvPr id="25650" name="Rectangle 50"/>
                <p:cNvSpPr>
                  <a:spLocks noChangeArrowheads="1"/>
                </p:cNvSpPr>
                <p:nvPr/>
              </p:nvSpPr>
              <p:spPr bwMode="auto">
                <a:xfrm>
                  <a:off x="2599" y="4822"/>
                  <a:ext cx="86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1" name="Rectangle 171"/>
                <p:cNvSpPr>
                  <a:spLocks noChangeArrowheads="1"/>
                </p:cNvSpPr>
                <p:nvPr/>
              </p:nvSpPr>
              <p:spPr bwMode="auto">
                <a:xfrm>
                  <a:off x="2556" y="4822"/>
                  <a:ext cx="95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798" name="Group 174"/>
              <p:cNvGrpSpPr>
                <a:grpSpLocks/>
              </p:cNvGrpSpPr>
              <p:nvPr/>
            </p:nvGrpSpPr>
            <p:grpSpPr bwMode="auto">
              <a:xfrm>
                <a:off x="3506" y="4822"/>
                <a:ext cx="1022" cy="461"/>
                <a:chOff x="3506" y="4822"/>
                <a:chExt cx="1022" cy="461"/>
              </a:xfrm>
            </p:grpSpPr>
            <p:sp>
              <p:nvSpPr>
                <p:cNvPr id="25651" name="Rectangle 51"/>
                <p:cNvSpPr>
                  <a:spLocks noChangeArrowheads="1"/>
                </p:cNvSpPr>
                <p:nvPr/>
              </p:nvSpPr>
              <p:spPr bwMode="auto">
                <a:xfrm>
                  <a:off x="3549" y="4822"/>
                  <a:ext cx="936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3" name="Rectangle 173"/>
                <p:cNvSpPr>
                  <a:spLocks noChangeArrowheads="1"/>
                </p:cNvSpPr>
                <p:nvPr/>
              </p:nvSpPr>
              <p:spPr bwMode="auto">
                <a:xfrm>
                  <a:off x="3506" y="4822"/>
                  <a:ext cx="1022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00" name="Group 176"/>
              <p:cNvGrpSpPr>
                <a:grpSpLocks/>
              </p:cNvGrpSpPr>
              <p:nvPr/>
            </p:nvGrpSpPr>
            <p:grpSpPr bwMode="auto">
              <a:xfrm>
                <a:off x="4528" y="4822"/>
                <a:ext cx="1138" cy="461"/>
                <a:chOff x="4528" y="4822"/>
                <a:chExt cx="1138" cy="461"/>
              </a:xfrm>
            </p:grpSpPr>
            <p:sp>
              <p:nvSpPr>
                <p:cNvPr id="25652" name="Rectangle 52"/>
                <p:cNvSpPr>
                  <a:spLocks noChangeArrowheads="1"/>
                </p:cNvSpPr>
                <p:nvPr/>
              </p:nvSpPr>
              <p:spPr bwMode="auto">
                <a:xfrm>
                  <a:off x="4571" y="4822"/>
                  <a:ext cx="1052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5" name="Rectangle 175"/>
                <p:cNvSpPr>
                  <a:spLocks noChangeArrowheads="1"/>
                </p:cNvSpPr>
                <p:nvPr/>
              </p:nvSpPr>
              <p:spPr bwMode="auto">
                <a:xfrm>
                  <a:off x="4528" y="4822"/>
                  <a:ext cx="1138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02" name="Group 178"/>
              <p:cNvGrpSpPr>
                <a:grpSpLocks/>
              </p:cNvGrpSpPr>
              <p:nvPr/>
            </p:nvGrpSpPr>
            <p:grpSpPr bwMode="auto">
              <a:xfrm>
                <a:off x="5666" y="4822"/>
                <a:ext cx="1138" cy="461"/>
                <a:chOff x="5666" y="4822"/>
                <a:chExt cx="1138" cy="461"/>
              </a:xfrm>
            </p:grpSpPr>
            <p:sp>
              <p:nvSpPr>
                <p:cNvPr id="25653" name="Rectangle 53"/>
                <p:cNvSpPr>
                  <a:spLocks noChangeArrowheads="1"/>
                </p:cNvSpPr>
                <p:nvPr/>
              </p:nvSpPr>
              <p:spPr bwMode="auto">
                <a:xfrm>
                  <a:off x="5709" y="4822"/>
                  <a:ext cx="1052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7" name="Rectangle 177"/>
                <p:cNvSpPr>
                  <a:spLocks noChangeArrowheads="1"/>
                </p:cNvSpPr>
                <p:nvPr/>
              </p:nvSpPr>
              <p:spPr bwMode="auto">
                <a:xfrm>
                  <a:off x="5666" y="4822"/>
                  <a:ext cx="1138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04" name="Group 180"/>
              <p:cNvGrpSpPr>
                <a:grpSpLocks/>
              </p:cNvGrpSpPr>
              <p:nvPr/>
            </p:nvGrpSpPr>
            <p:grpSpPr bwMode="auto">
              <a:xfrm>
                <a:off x="0" y="5283"/>
                <a:ext cx="1865" cy="461"/>
                <a:chOff x="0" y="5283"/>
                <a:chExt cx="1865" cy="461"/>
              </a:xfrm>
            </p:grpSpPr>
            <p:sp>
              <p:nvSpPr>
                <p:cNvPr id="25654" name="Rectangle 54"/>
                <p:cNvSpPr>
                  <a:spLocks noChangeArrowheads="1"/>
                </p:cNvSpPr>
                <p:nvPr/>
              </p:nvSpPr>
              <p:spPr bwMode="auto">
                <a:xfrm>
                  <a:off x="43" y="5283"/>
                  <a:ext cx="177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Basketball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9" name="Rectangle 179"/>
                <p:cNvSpPr>
                  <a:spLocks noChangeArrowheads="1"/>
                </p:cNvSpPr>
                <p:nvPr/>
              </p:nvSpPr>
              <p:spPr bwMode="auto">
                <a:xfrm>
                  <a:off x="0" y="5283"/>
                  <a:ext cx="186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06" name="Group 182"/>
              <p:cNvGrpSpPr>
                <a:grpSpLocks/>
              </p:cNvGrpSpPr>
              <p:nvPr/>
            </p:nvGrpSpPr>
            <p:grpSpPr bwMode="auto">
              <a:xfrm>
                <a:off x="1865" y="5283"/>
                <a:ext cx="691" cy="461"/>
                <a:chOff x="1865" y="5283"/>
                <a:chExt cx="691" cy="461"/>
              </a:xfrm>
            </p:grpSpPr>
            <p:sp>
              <p:nvSpPr>
                <p:cNvPr id="25655" name="Rectangle 55"/>
                <p:cNvSpPr>
                  <a:spLocks noChangeArrowheads="1"/>
                </p:cNvSpPr>
                <p:nvPr/>
              </p:nvSpPr>
              <p:spPr bwMode="auto">
                <a:xfrm>
                  <a:off x="1908" y="5283"/>
                  <a:ext cx="60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No      Yes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1" name="Rectangle 181"/>
                <p:cNvSpPr>
                  <a:spLocks noChangeArrowheads="1"/>
                </p:cNvSpPr>
                <p:nvPr/>
              </p:nvSpPr>
              <p:spPr bwMode="auto">
                <a:xfrm>
                  <a:off x="1865" y="5283"/>
                  <a:ext cx="69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08" name="Group 184"/>
              <p:cNvGrpSpPr>
                <a:grpSpLocks/>
              </p:cNvGrpSpPr>
              <p:nvPr/>
            </p:nvGrpSpPr>
            <p:grpSpPr bwMode="auto">
              <a:xfrm>
                <a:off x="2556" y="5283"/>
                <a:ext cx="950" cy="461"/>
                <a:chOff x="2556" y="5283"/>
                <a:chExt cx="950" cy="461"/>
              </a:xfrm>
            </p:grpSpPr>
            <p:sp>
              <p:nvSpPr>
                <p:cNvPr id="25656" name="Rectangle 56"/>
                <p:cNvSpPr>
                  <a:spLocks noChangeArrowheads="1"/>
                </p:cNvSpPr>
                <p:nvPr/>
              </p:nvSpPr>
              <p:spPr bwMode="auto">
                <a:xfrm>
                  <a:off x="2599" y="5283"/>
                  <a:ext cx="86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3" name="Rectangle 183"/>
                <p:cNvSpPr>
                  <a:spLocks noChangeArrowheads="1"/>
                </p:cNvSpPr>
                <p:nvPr/>
              </p:nvSpPr>
              <p:spPr bwMode="auto">
                <a:xfrm>
                  <a:off x="2556" y="5283"/>
                  <a:ext cx="95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10" name="Group 186"/>
              <p:cNvGrpSpPr>
                <a:grpSpLocks/>
              </p:cNvGrpSpPr>
              <p:nvPr/>
            </p:nvGrpSpPr>
            <p:grpSpPr bwMode="auto">
              <a:xfrm>
                <a:off x="3506" y="5283"/>
                <a:ext cx="1022" cy="461"/>
                <a:chOff x="3506" y="5283"/>
                <a:chExt cx="1022" cy="461"/>
              </a:xfrm>
            </p:grpSpPr>
            <p:sp>
              <p:nvSpPr>
                <p:cNvPr id="25657" name="Rectangle 57"/>
                <p:cNvSpPr>
                  <a:spLocks noChangeArrowheads="1"/>
                </p:cNvSpPr>
                <p:nvPr/>
              </p:nvSpPr>
              <p:spPr bwMode="auto">
                <a:xfrm>
                  <a:off x="3549" y="5283"/>
                  <a:ext cx="936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5" name="Rectangle 185"/>
                <p:cNvSpPr>
                  <a:spLocks noChangeArrowheads="1"/>
                </p:cNvSpPr>
                <p:nvPr/>
              </p:nvSpPr>
              <p:spPr bwMode="auto">
                <a:xfrm>
                  <a:off x="3506" y="5283"/>
                  <a:ext cx="1022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12" name="Group 188"/>
              <p:cNvGrpSpPr>
                <a:grpSpLocks/>
              </p:cNvGrpSpPr>
              <p:nvPr/>
            </p:nvGrpSpPr>
            <p:grpSpPr bwMode="auto">
              <a:xfrm>
                <a:off x="4528" y="5283"/>
                <a:ext cx="1138" cy="461"/>
                <a:chOff x="4528" y="5283"/>
                <a:chExt cx="1138" cy="461"/>
              </a:xfrm>
            </p:grpSpPr>
            <p:sp>
              <p:nvSpPr>
                <p:cNvPr id="25658" name="Rectangle 58"/>
                <p:cNvSpPr>
                  <a:spLocks noChangeArrowheads="1"/>
                </p:cNvSpPr>
                <p:nvPr/>
              </p:nvSpPr>
              <p:spPr bwMode="auto">
                <a:xfrm>
                  <a:off x="4571" y="5283"/>
                  <a:ext cx="1052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7" name="Rectangle 187"/>
                <p:cNvSpPr>
                  <a:spLocks noChangeArrowheads="1"/>
                </p:cNvSpPr>
                <p:nvPr/>
              </p:nvSpPr>
              <p:spPr bwMode="auto">
                <a:xfrm>
                  <a:off x="4528" y="5283"/>
                  <a:ext cx="1138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14" name="Group 190"/>
              <p:cNvGrpSpPr>
                <a:grpSpLocks/>
              </p:cNvGrpSpPr>
              <p:nvPr/>
            </p:nvGrpSpPr>
            <p:grpSpPr bwMode="auto">
              <a:xfrm>
                <a:off x="5666" y="5283"/>
                <a:ext cx="1138" cy="461"/>
                <a:chOff x="5666" y="5283"/>
                <a:chExt cx="1138" cy="461"/>
              </a:xfrm>
            </p:grpSpPr>
            <p:sp>
              <p:nvSpPr>
                <p:cNvPr id="25659" name="Rectangle 59"/>
                <p:cNvSpPr>
                  <a:spLocks noChangeArrowheads="1"/>
                </p:cNvSpPr>
                <p:nvPr/>
              </p:nvSpPr>
              <p:spPr bwMode="auto">
                <a:xfrm>
                  <a:off x="5709" y="5283"/>
                  <a:ext cx="1052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9" name="Rectangle 189"/>
                <p:cNvSpPr>
                  <a:spLocks noChangeArrowheads="1"/>
                </p:cNvSpPr>
                <p:nvPr/>
              </p:nvSpPr>
              <p:spPr bwMode="auto">
                <a:xfrm>
                  <a:off x="5666" y="5283"/>
                  <a:ext cx="1138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16" name="Group 192"/>
              <p:cNvGrpSpPr>
                <a:grpSpLocks/>
              </p:cNvGrpSpPr>
              <p:nvPr/>
            </p:nvGrpSpPr>
            <p:grpSpPr bwMode="auto">
              <a:xfrm>
                <a:off x="0" y="5744"/>
                <a:ext cx="1865" cy="461"/>
                <a:chOff x="0" y="5744"/>
                <a:chExt cx="1865" cy="461"/>
              </a:xfrm>
            </p:grpSpPr>
            <p:sp>
              <p:nvSpPr>
                <p:cNvPr id="25660" name="Rectangle 60"/>
                <p:cNvSpPr>
                  <a:spLocks noChangeArrowheads="1"/>
                </p:cNvSpPr>
                <p:nvPr/>
              </p:nvSpPr>
              <p:spPr bwMode="auto">
                <a:xfrm>
                  <a:off x="43" y="5744"/>
                  <a:ext cx="177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Cricket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1" name="Rectangle 191"/>
                <p:cNvSpPr>
                  <a:spLocks noChangeArrowheads="1"/>
                </p:cNvSpPr>
                <p:nvPr/>
              </p:nvSpPr>
              <p:spPr bwMode="auto">
                <a:xfrm>
                  <a:off x="0" y="5744"/>
                  <a:ext cx="186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18" name="Group 194"/>
              <p:cNvGrpSpPr>
                <a:grpSpLocks/>
              </p:cNvGrpSpPr>
              <p:nvPr/>
            </p:nvGrpSpPr>
            <p:grpSpPr bwMode="auto">
              <a:xfrm>
                <a:off x="1865" y="5744"/>
                <a:ext cx="691" cy="461"/>
                <a:chOff x="1865" y="5744"/>
                <a:chExt cx="691" cy="461"/>
              </a:xfrm>
            </p:grpSpPr>
            <p:sp>
              <p:nvSpPr>
                <p:cNvPr id="25661" name="Rectangle 61"/>
                <p:cNvSpPr>
                  <a:spLocks noChangeArrowheads="1"/>
                </p:cNvSpPr>
                <p:nvPr/>
              </p:nvSpPr>
              <p:spPr bwMode="auto">
                <a:xfrm>
                  <a:off x="1908" y="5744"/>
                  <a:ext cx="60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No      Yes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3" name="Rectangle 193"/>
                <p:cNvSpPr>
                  <a:spLocks noChangeArrowheads="1"/>
                </p:cNvSpPr>
                <p:nvPr/>
              </p:nvSpPr>
              <p:spPr bwMode="auto">
                <a:xfrm>
                  <a:off x="1865" y="5744"/>
                  <a:ext cx="69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20" name="Group 196"/>
              <p:cNvGrpSpPr>
                <a:grpSpLocks/>
              </p:cNvGrpSpPr>
              <p:nvPr/>
            </p:nvGrpSpPr>
            <p:grpSpPr bwMode="auto">
              <a:xfrm>
                <a:off x="2556" y="5744"/>
                <a:ext cx="950" cy="461"/>
                <a:chOff x="2556" y="5744"/>
                <a:chExt cx="950" cy="461"/>
              </a:xfrm>
            </p:grpSpPr>
            <p:sp>
              <p:nvSpPr>
                <p:cNvPr id="25662" name="Rectangle 62"/>
                <p:cNvSpPr>
                  <a:spLocks noChangeArrowheads="1"/>
                </p:cNvSpPr>
                <p:nvPr/>
              </p:nvSpPr>
              <p:spPr bwMode="auto">
                <a:xfrm>
                  <a:off x="2599" y="5744"/>
                  <a:ext cx="86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5" name="Rectangle 195"/>
                <p:cNvSpPr>
                  <a:spLocks noChangeArrowheads="1"/>
                </p:cNvSpPr>
                <p:nvPr/>
              </p:nvSpPr>
              <p:spPr bwMode="auto">
                <a:xfrm>
                  <a:off x="2556" y="5744"/>
                  <a:ext cx="95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22" name="Group 198"/>
              <p:cNvGrpSpPr>
                <a:grpSpLocks/>
              </p:cNvGrpSpPr>
              <p:nvPr/>
            </p:nvGrpSpPr>
            <p:grpSpPr bwMode="auto">
              <a:xfrm>
                <a:off x="3506" y="5744"/>
                <a:ext cx="1022" cy="461"/>
                <a:chOff x="3506" y="5744"/>
                <a:chExt cx="1022" cy="461"/>
              </a:xfrm>
            </p:grpSpPr>
            <p:sp>
              <p:nvSpPr>
                <p:cNvPr id="25663" name="Rectangle 63"/>
                <p:cNvSpPr>
                  <a:spLocks noChangeArrowheads="1"/>
                </p:cNvSpPr>
                <p:nvPr/>
              </p:nvSpPr>
              <p:spPr bwMode="auto">
                <a:xfrm>
                  <a:off x="3549" y="5744"/>
                  <a:ext cx="936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7" name="Rectangle 197"/>
                <p:cNvSpPr>
                  <a:spLocks noChangeArrowheads="1"/>
                </p:cNvSpPr>
                <p:nvPr/>
              </p:nvSpPr>
              <p:spPr bwMode="auto">
                <a:xfrm>
                  <a:off x="3506" y="5744"/>
                  <a:ext cx="1022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600" name="Group 200"/>
              <p:cNvGrpSpPr>
                <a:grpSpLocks/>
              </p:cNvGrpSpPr>
              <p:nvPr/>
            </p:nvGrpSpPr>
            <p:grpSpPr bwMode="auto">
              <a:xfrm>
                <a:off x="4528" y="5744"/>
                <a:ext cx="1138" cy="461"/>
                <a:chOff x="4528" y="5744"/>
                <a:chExt cx="1138" cy="461"/>
              </a:xfrm>
            </p:grpSpPr>
            <p:sp>
              <p:nvSpPr>
                <p:cNvPr id="25664" name="Rectangle 64"/>
                <p:cNvSpPr>
                  <a:spLocks noChangeArrowheads="1"/>
                </p:cNvSpPr>
                <p:nvPr/>
              </p:nvSpPr>
              <p:spPr bwMode="auto">
                <a:xfrm>
                  <a:off x="4571" y="5744"/>
                  <a:ext cx="1052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9" name="Rectangle 199"/>
                <p:cNvSpPr>
                  <a:spLocks noChangeArrowheads="1"/>
                </p:cNvSpPr>
                <p:nvPr/>
              </p:nvSpPr>
              <p:spPr bwMode="auto">
                <a:xfrm>
                  <a:off x="4528" y="5744"/>
                  <a:ext cx="1138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601" name="Group 202"/>
              <p:cNvGrpSpPr>
                <a:grpSpLocks/>
              </p:cNvGrpSpPr>
              <p:nvPr/>
            </p:nvGrpSpPr>
            <p:grpSpPr bwMode="auto">
              <a:xfrm>
                <a:off x="5666" y="5744"/>
                <a:ext cx="1138" cy="461"/>
                <a:chOff x="5666" y="5744"/>
                <a:chExt cx="1138" cy="461"/>
              </a:xfrm>
            </p:grpSpPr>
            <p:sp>
              <p:nvSpPr>
                <p:cNvPr id="25665" name="Rectangle 65"/>
                <p:cNvSpPr>
                  <a:spLocks noChangeArrowheads="1"/>
                </p:cNvSpPr>
                <p:nvPr/>
              </p:nvSpPr>
              <p:spPr bwMode="auto">
                <a:xfrm>
                  <a:off x="5709" y="5744"/>
                  <a:ext cx="1052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801" name="Rectangle 201"/>
                <p:cNvSpPr>
                  <a:spLocks noChangeArrowheads="1"/>
                </p:cNvSpPr>
                <p:nvPr/>
              </p:nvSpPr>
              <p:spPr bwMode="auto">
                <a:xfrm>
                  <a:off x="5666" y="5744"/>
                  <a:ext cx="1138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602" name="Group 204"/>
              <p:cNvGrpSpPr>
                <a:grpSpLocks/>
              </p:cNvGrpSpPr>
              <p:nvPr/>
            </p:nvGrpSpPr>
            <p:grpSpPr bwMode="auto">
              <a:xfrm>
                <a:off x="0" y="6205"/>
                <a:ext cx="1865" cy="461"/>
                <a:chOff x="0" y="6205"/>
                <a:chExt cx="1865" cy="461"/>
              </a:xfrm>
            </p:grpSpPr>
            <p:sp>
              <p:nvSpPr>
                <p:cNvPr id="25666" name="Rectangle 66"/>
                <p:cNvSpPr>
                  <a:spLocks noChangeArrowheads="1"/>
                </p:cNvSpPr>
                <p:nvPr/>
              </p:nvSpPr>
              <p:spPr bwMode="auto">
                <a:xfrm>
                  <a:off x="43" y="6205"/>
                  <a:ext cx="177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Netball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803" name="Rectangle 203"/>
                <p:cNvSpPr>
                  <a:spLocks noChangeArrowheads="1"/>
                </p:cNvSpPr>
                <p:nvPr/>
              </p:nvSpPr>
              <p:spPr bwMode="auto">
                <a:xfrm>
                  <a:off x="0" y="6205"/>
                  <a:ext cx="186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24" name="Group 206"/>
              <p:cNvGrpSpPr>
                <a:grpSpLocks/>
              </p:cNvGrpSpPr>
              <p:nvPr/>
            </p:nvGrpSpPr>
            <p:grpSpPr bwMode="auto">
              <a:xfrm>
                <a:off x="1865" y="6205"/>
                <a:ext cx="691" cy="461"/>
                <a:chOff x="1865" y="6205"/>
                <a:chExt cx="691" cy="461"/>
              </a:xfrm>
            </p:grpSpPr>
            <p:sp>
              <p:nvSpPr>
                <p:cNvPr id="25667" name="Rectangle 67"/>
                <p:cNvSpPr>
                  <a:spLocks noChangeArrowheads="1"/>
                </p:cNvSpPr>
                <p:nvPr/>
              </p:nvSpPr>
              <p:spPr bwMode="auto">
                <a:xfrm>
                  <a:off x="1908" y="6205"/>
                  <a:ext cx="60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100">
                      <a:solidFill>
                        <a:srgbClr val="000000"/>
                      </a:solidFill>
                      <a:latin typeface="Comic Sans MS" pitchFamily="66" charset="0"/>
                      <a:cs typeface="Times New Roman" pitchFamily="18" charset="0"/>
                    </a:rPr>
                    <a:t>No      Yes</a:t>
                  </a:r>
                  <a:endParaRPr lang="en-AU" sz="1800">
                    <a:solidFill>
                      <a:srgbClr val="00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805" name="Rectangle 205"/>
                <p:cNvSpPr>
                  <a:spLocks noChangeArrowheads="1"/>
                </p:cNvSpPr>
                <p:nvPr/>
              </p:nvSpPr>
              <p:spPr bwMode="auto">
                <a:xfrm>
                  <a:off x="1865" y="6205"/>
                  <a:ext cx="69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26" name="Group 208"/>
              <p:cNvGrpSpPr>
                <a:grpSpLocks/>
              </p:cNvGrpSpPr>
              <p:nvPr/>
            </p:nvGrpSpPr>
            <p:grpSpPr bwMode="auto">
              <a:xfrm>
                <a:off x="2556" y="6205"/>
                <a:ext cx="950" cy="461"/>
                <a:chOff x="2556" y="6205"/>
                <a:chExt cx="950" cy="461"/>
              </a:xfrm>
            </p:grpSpPr>
            <p:sp>
              <p:nvSpPr>
                <p:cNvPr id="25668" name="Rectangle 68"/>
                <p:cNvSpPr>
                  <a:spLocks noChangeArrowheads="1"/>
                </p:cNvSpPr>
                <p:nvPr/>
              </p:nvSpPr>
              <p:spPr bwMode="auto">
                <a:xfrm>
                  <a:off x="2599" y="6205"/>
                  <a:ext cx="86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807" name="Rectangle 207"/>
                <p:cNvSpPr>
                  <a:spLocks noChangeArrowheads="1"/>
                </p:cNvSpPr>
                <p:nvPr/>
              </p:nvSpPr>
              <p:spPr bwMode="auto">
                <a:xfrm>
                  <a:off x="2556" y="6205"/>
                  <a:ext cx="95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28" name="Group 210"/>
              <p:cNvGrpSpPr>
                <a:grpSpLocks/>
              </p:cNvGrpSpPr>
              <p:nvPr/>
            </p:nvGrpSpPr>
            <p:grpSpPr bwMode="auto">
              <a:xfrm>
                <a:off x="3506" y="6205"/>
                <a:ext cx="1022" cy="461"/>
                <a:chOff x="3506" y="6205"/>
                <a:chExt cx="1022" cy="461"/>
              </a:xfrm>
            </p:grpSpPr>
            <p:sp>
              <p:nvSpPr>
                <p:cNvPr id="25669" name="Rectangle 69"/>
                <p:cNvSpPr>
                  <a:spLocks noChangeArrowheads="1"/>
                </p:cNvSpPr>
                <p:nvPr/>
              </p:nvSpPr>
              <p:spPr bwMode="auto">
                <a:xfrm>
                  <a:off x="3549" y="6205"/>
                  <a:ext cx="936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809" name="Rectangle 209"/>
                <p:cNvSpPr>
                  <a:spLocks noChangeArrowheads="1"/>
                </p:cNvSpPr>
                <p:nvPr/>
              </p:nvSpPr>
              <p:spPr bwMode="auto">
                <a:xfrm>
                  <a:off x="3506" y="6205"/>
                  <a:ext cx="1022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29" name="Group 212"/>
              <p:cNvGrpSpPr>
                <a:grpSpLocks/>
              </p:cNvGrpSpPr>
              <p:nvPr/>
            </p:nvGrpSpPr>
            <p:grpSpPr bwMode="auto">
              <a:xfrm>
                <a:off x="4528" y="6205"/>
                <a:ext cx="1138" cy="461"/>
                <a:chOff x="4528" y="6205"/>
                <a:chExt cx="1138" cy="461"/>
              </a:xfrm>
            </p:grpSpPr>
            <p:sp>
              <p:nvSpPr>
                <p:cNvPr id="25670" name="Rectangle 70"/>
                <p:cNvSpPr>
                  <a:spLocks noChangeArrowheads="1"/>
                </p:cNvSpPr>
                <p:nvPr/>
              </p:nvSpPr>
              <p:spPr bwMode="auto">
                <a:xfrm>
                  <a:off x="4571" y="6205"/>
                  <a:ext cx="1052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811" name="Rectangle 211"/>
                <p:cNvSpPr>
                  <a:spLocks noChangeArrowheads="1"/>
                </p:cNvSpPr>
                <p:nvPr/>
              </p:nvSpPr>
              <p:spPr bwMode="auto">
                <a:xfrm>
                  <a:off x="4528" y="6205"/>
                  <a:ext cx="1138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31" name="Group 214"/>
              <p:cNvGrpSpPr>
                <a:grpSpLocks/>
              </p:cNvGrpSpPr>
              <p:nvPr/>
            </p:nvGrpSpPr>
            <p:grpSpPr bwMode="auto">
              <a:xfrm>
                <a:off x="5666" y="6205"/>
                <a:ext cx="1138" cy="461"/>
                <a:chOff x="5666" y="6205"/>
                <a:chExt cx="1138" cy="461"/>
              </a:xfrm>
            </p:grpSpPr>
            <p:sp>
              <p:nvSpPr>
                <p:cNvPr id="25671" name="Rectangle 71"/>
                <p:cNvSpPr>
                  <a:spLocks noChangeArrowheads="1"/>
                </p:cNvSpPr>
                <p:nvPr/>
              </p:nvSpPr>
              <p:spPr bwMode="auto">
                <a:xfrm>
                  <a:off x="5709" y="6205"/>
                  <a:ext cx="1052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AU" sz="1800">
                      <a:solidFill>
                        <a:srgbClr val="000000"/>
                      </a:solidFill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A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813" name="Rectangle 213"/>
                <p:cNvSpPr>
                  <a:spLocks noChangeArrowheads="1"/>
                </p:cNvSpPr>
                <p:nvPr/>
              </p:nvSpPr>
              <p:spPr bwMode="auto">
                <a:xfrm>
                  <a:off x="5666" y="6205"/>
                  <a:ext cx="1138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33" name="Group 216"/>
              <p:cNvGrpSpPr>
                <a:grpSpLocks/>
              </p:cNvGrpSpPr>
              <p:nvPr/>
            </p:nvGrpSpPr>
            <p:grpSpPr bwMode="auto">
              <a:xfrm>
                <a:off x="0" y="6666"/>
                <a:ext cx="1865" cy="0"/>
                <a:chOff x="0" y="6666"/>
                <a:chExt cx="1865" cy="0"/>
              </a:xfrm>
            </p:grpSpPr>
            <p:sp>
              <p:nvSpPr>
                <p:cNvPr id="25672" name="Rectangle 72"/>
                <p:cNvSpPr>
                  <a:spLocks noChangeArrowheads="1"/>
                </p:cNvSpPr>
                <p:nvPr/>
              </p:nvSpPr>
              <p:spPr bwMode="auto">
                <a:xfrm>
                  <a:off x="0" y="6666"/>
                  <a:ext cx="1865" cy="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5815" name="Rectangle 215"/>
                <p:cNvSpPr>
                  <a:spLocks noChangeArrowheads="1"/>
                </p:cNvSpPr>
                <p:nvPr/>
              </p:nvSpPr>
              <p:spPr bwMode="auto">
                <a:xfrm>
                  <a:off x="0" y="6666"/>
                  <a:ext cx="1865" cy="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34" name="Group 218"/>
              <p:cNvGrpSpPr>
                <a:grpSpLocks/>
              </p:cNvGrpSpPr>
              <p:nvPr/>
            </p:nvGrpSpPr>
            <p:grpSpPr bwMode="auto">
              <a:xfrm>
                <a:off x="1865" y="6666"/>
                <a:ext cx="691" cy="0"/>
                <a:chOff x="1865" y="6666"/>
                <a:chExt cx="691" cy="0"/>
              </a:xfrm>
            </p:grpSpPr>
            <p:sp>
              <p:nvSpPr>
                <p:cNvPr id="25673" name="Rectangle 73"/>
                <p:cNvSpPr>
                  <a:spLocks noChangeArrowheads="1"/>
                </p:cNvSpPr>
                <p:nvPr/>
              </p:nvSpPr>
              <p:spPr bwMode="auto">
                <a:xfrm>
                  <a:off x="1865" y="6666"/>
                  <a:ext cx="691" cy="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5817" name="Rectangle 217"/>
                <p:cNvSpPr>
                  <a:spLocks noChangeArrowheads="1"/>
                </p:cNvSpPr>
                <p:nvPr/>
              </p:nvSpPr>
              <p:spPr bwMode="auto">
                <a:xfrm>
                  <a:off x="1865" y="6666"/>
                  <a:ext cx="691" cy="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35" name="Group 220"/>
              <p:cNvGrpSpPr>
                <a:grpSpLocks/>
              </p:cNvGrpSpPr>
              <p:nvPr/>
            </p:nvGrpSpPr>
            <p:grpSpPr bwMode="auto">
              <a:xfrm>
                <a:off x="2556" y="6666"/>
                <a:ext cx="950" cy="0"/>
                <a:chOff x="2556" y="6666"/>
                <a:chExt cx="950" cy="0"/>
              </a:xfrm>
            </p:grpSpPr>
            <p:sp>
              <p:nvSpPr>
                <p:cNvPr id="25674" name="Rectangle 74"/>
                <p:cNvSpPr>
                  <a:spLocks noChangeArrowheads="1"/>
                </p:cNvSpPr>
                <p:nvPr/>
              </p:nvSpPr>
              <p:spPr bwMode="auto">
                <a:xfrm>
                  <a:off x="2556" y="6666"/>
                  <a:ext cx="950" cy="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5819" name="Rectangle 219"/>
                <p:cNvSpPr>
                  <a:spLocks noChangeArrowheads="1"/>
                </p:cNvSpPr>
                <p:nvPr/>
              </p:nvSpPr>
              <p:spPr bwMode="auto">
                <a:xfrm>
                  <a:off x="2556" y="6666"/>
                  <a:ext cx="950" cy="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36" name="Group 222"/>
              <p:cNvGrpSpPr>
                <a:grpSpLocks/>
              </p:cNvGrpSpPr>
              <p:nvPr/>
            </p:nvGrpSpPr>
            <p:grpSpPr bwMode="auto">
              <a:xfrm>
                <a:off x="3506" y="6666"/>
                <a:ext cx="36" cy="0"/>
                <a:chOff x="3506" y="6666"/>
                <a:chExt cx="36" cy="0"/>
              </a:xfrm>
            </p:grpSpPr>
            <p:sp>
              <p:nvSpPr>
                <p:cNvPr id="25675" name="Rectangle 75"/>
                <p:cNvSpPr>
                  <a:spLocks noChangeArrowheads="1"/>
                </p:cNvSpPr>
                <p:nvPr/>
              </p:nvSpPr>
              <p:spPr bwMode="auto">
                <a:xfrm>
                  <a:off x="3506" y="6666"/>
                  <a:ext cx="36" cy="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5821" name="Rectangle 221"/>
                <p:cNvSpPr>
                  <a:spLocks noChangeArrowheads="1"/>
                </p:cNvSpPr>
                <p:nvPr/>
              </p:nvSpPr>
              <p:spPr bwMode="auto">
                <a:xfrm>
                  <a:off x="3506" y="6666"/>
                  <a:ext cx="36" cy="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37" name="Group 224"/>
              <p:cNvGrpSpPr>
                <a:grpSpLocks/>
              </p:cNvGrpSpPr>
              <p:nvPr/>
            </p:nvGrpSpPr>
            <p:grpSpPr bwMode="auto">
              <a:xfrm>
                <a:off x="3542" y="6666"/>
                <a:ext cx="986" cy="0"/>
                <a:chOff x="3542" y="6666"/>
                <a:chExt cx="986" cy="0"/>
              </a:xfrm>
            </p:grpSpPr>
            <p:sp>
              <p:nvSpPr>
                <p:cNvPr id="25676" name="Rectangle 76"/>
                <p:cNvSpPr>
                  <a:spLocks noChangeArrowheads="1"/>
                </p:cNvSpPr>
                <p:nvPr/>
              </p:nvSpPr>
              <p:spPr bwMode="auto">
                <a:xfrm>
                  <a:off x="3542" y="6666"/>
                  <a:ext cx="986" cy="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5823" name="Rectangle 223"/>
                <p:cNvSpPr>
                  <a:spLocks noChangeArrowheads="1"/>
                </p:cNvSpPr>
                <p:nvPr/>
              </p:nvSpPr>
              <p:spPr bwMode="auto">
                <a:xfrm>
                  <a:off x="3542" y="6666"/>
                  <a:ext cx="986" cy="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38" name="Group 226"/>
              <p:cNvGrpSpPr>
                <a:grpSpLocks/>
              </p:cNvGrpSpPr>
              <p:nvPr/>
            </p:nvGrpSpPr>
            <p:grpSpPr bwMode="auto">
              <a:xfrm>
                <a:off x="4528" y="6666"/>
                <a:ext cx="1138" cy="0"/>
                <a:chOff x="4528" y="6666"/>
                <a:chExt cx="1138" cy="0"/>
              </a:xfrm>
            </p:grpSpPr>
            <p:sp>
              <p:nvSpPr>
                <p:cNvPr id="25677" name="Rectangle 77"/>
                <p:cNvSpPr>
                  <a:spLocks noChangeArrowheads="1"/>
                </p:cNvSpPr>
                <p:nvPr/>
              </p:nvSpPr>
              <p:spPr bwMode="auto">
                <a:xfrm>
                  <a:off x="4528" y="6666"/>
                  <a:ext cx="1138" cy="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5825" name="Rectangle 225"/>
                <p:cNvSpPr>
                  <a:spLocks noChangeArrowheads="1"/>
                </p:cNvSpPr>
                <p:nvPr/>
              </p:nvSpPr>
              <p:spPr bwMode="auto">
                <a:xfrm>
                  <a:off x="4528" y="6666"/>
                  <a:ext cx="1138" cy="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  <p:grpSp>
            <p:nvGrpSpPr>
              <p:cNvPr id="25839" name="Group 228"/>
              <p:cNvGrpSpPr>
                <a:grpSpLocks/>
              </p:cNvGrpSpPr>
              <p:nvPr/>
            </p:nvGrpSpPr>
            <p:grpSpPr bwMode="auto">
              <a:xfrm>
                <a:off x="5666" y="6666"/>
                <a:ext cx="1138" cy="0"/>
                <a:chOff x="5666" y="6666"/>
                <a:chExt cx="1138" cy="0"/>
              </a:xfrm>
            </p:grpSpPr>
            <p:sp>
              <p:nvSpPr>
                <p:cNvPr id="25678" name="Rectangle 78"/>
                <p:cNvSpPr>
                  <a:spLocks noChangeArrowheads="1"/>
                </p:cNvSpPr>
                <p:nvPr/>
              </p:nvSpPr>
              <p:spPr bwMode="auto">
                <a:xfrm>
                  <a:off x="5666" y="6666"/>
                  <a:ext cx="1138" cy="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5827" name="Rectangle 227"/>
                <p:cNvSpPr>
                  <a:spLocks noChangeArrowheads="1"/>
                </p:cNvSpPr>
                <p:nvPr/>
              </p:nvSpPr>
              <p:spPr bwMode="auto">
                <a:xfrm>
                  <a:off x="5666" y="6666"/>
                  <a:ext cx="1138" cy="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AU"/>
                </a:p>
              </p:txBody>
            </p:sp>
          </p:grpSp>
        </p:grpSp>
        <p:sp>
          <p:nvSpPr>
            <p:cNvPr id="25830" name="Rectangle 230"/>
            <p:cNvSpPr>
              <a:spLocks noChangeArrowheads="1"/>
            </p:cNvSpPr>
            <p:nvPr/>
          </p:nvSpPr>
          <p:spPr bwMode="auto">
            <a:xfrm>
              <a:off x="-3" y="1226"/>
              <a:ext cx="6810" cy="5443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n-AU"/>
            </a:p>
          </p:txBody>
        </p:sp>
      </p:grpSp>
      <p:sp>
        <p:nvSpPr>
          <p:cNvPr id="25832" name="Rectangle 232"/>
          <p:cNvSpPr>
            <a:spLocks noChangeArrowheads="1"/>
          </p:cNvSpPr>
          <p:nvPr/>
        </p:nvSpPr>
        <p:spPr bwMode="auto">
          <a:xfrm>
            <a:off x="-828675" y="8220075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18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n-AU" sz="18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/>
            <a:r>
              <a:rPr lang="en-AU" sz="18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n-AU" sz="18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/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7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Usually consists of short, simple questionnaires of approximately 5-15 items that take up to 15 minutes to complete</a:t>
            </a:r>
          </a:p>
          <a:p>
            <a:r>
              <a:rPr lang="en-AU" dirty="0" smtClean="0"/>
              <a:t>The seek to investigate activity patterns of the past</a:t>
            </a:r>
          </a:p>
          <a:p>
            <a:r>
              <a:rPr lang="en-AU" dirty="0" smtClean="0"/>
              <a:t>Main aims: </a:t>
            </a:r>
          </a:p>
          <a:p>
            <a:pPr lvl="2"/>
            <a:r>
              <a:rPr lang="en-AU" dirty="0" smtClean="0"/>
              <a:t>To provide basic data that can assess physical activity patterns in large populations</a:t>
            </a:r>
          </a:p>
          <a:p>
            <a:pPr lvl="2"/>
            <a:r>
              <a:rPr lang="en-AU" dirty="0" smtClean="0"/>
              <a:t>Allow public health agencies to provide an overview of physical activity patterns across large groups within the community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Recall</a:t>
            </a:r>
            <a:endParaRPr lang="en-AU" dirty="0"/>
          </a:p>
        </p:txBody>
      </p:sp>
      <p:pic>
        <p:nvPicPr>
          <p:cNvPr id="4" name="Picture 20" descr="180px-Notebook_and_p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14290"/>
            <a:ext cx="999604" cy="14938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6201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4">
              <a:buNone/>
            </a:pPr>
            <a:endParaRPr lang="en-AU" dirty="0" smtClean="0"/>
          </a:p>
          <a:p>
            <a:pPr marL="274320" lvl="4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n-AU" sz="2600" dirty="0" smtClean="0"/>
              <a:t>Over the next week you are required to keep a diary of all the physical activity you participate in</a:t>
            </a:r>
          </a:p>
          <a:p>
            <a:pPr marL="274320" lvl="4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n-AU" sz="2600" dirty="0" smtClean="0"/>
              <a:t>Think about the domains of activity </a:t>
            </a:r>
          </a:p>
          <a:p>
            <a:pPr marL="274320" lvl="4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n-AU" sz="2600" dirty="0" smtClean="0"/>
              <a:t>Record information on F,I,D,T</a:t>
            </a:r>
          </a:p>
          <a:p>
            <a:pPr marL="274320" lvl="4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endParaRPr lang="en-AU" sz="2600" dirty="0" smtClean="0"/>
          </a:p>
          <a:p>
            <a:pPr marL="466344" lvl="5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n-AU" sz="2600" dirty="0" smtClean="0"/>
              <a:t>After you have completed the diary, what do you see to be the limitations of this method?</a:t>
            </a:r>
            <a:endParaRPr lang="en-AU" dirty="0" smtClean="0"/>
          </a:p>
          <a:p>
            <a:pPr marL="274320" lvl="4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endParaRPr lang="en-AU" dirty="0" smtClean="0"/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1813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8003232" cy="4493096"/>
          </a:xfrm>
        </p:spPr>
        <p:txBody>
          <a:bodyPr>
            <a:normAutofit/>
          </a:bodyPr>
          <a:lstStyle/>
          <a:p>
            <a:r>
              <a:rPr lang="en-AU" dirty="0" smtClean="0"/>
              <a:t>Often rely on solid data or observations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Predominately used in measurement in individuals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Devices used are pedometer, heart-rate monitor or accelerometer are examples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Remove disadvantages associated with subjective measures</a:t>
            </a:r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/>
              <a:t>Objective measures of physical 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2006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060848"/>
            <a:ext cx="8003232" cy="4493096"/>
          </a:xfrm>
        </p:spPr>
        <p:txBody>
          <a:bodyPr>
            <a:normAutofit/>
          </a:bodyPr>
          <a:lstStyle/>
          <a:p>
            <a:r>
              <a:rPr lang="en-AU" dirty="0" smtClean="0"/>
              <a:t>Often rely on solid data or observations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Predominately used in measurement in individuals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Devices used are pedometer, heart-rate monitor or accelerometer are examples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Remove disadvantages associated with subjective measures</a:t>
            </a:r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AU" dirty="0" smtClean="0"/>
              <a:t>Objective measures of physical 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064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Benefits of physical activity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Social benefits</a:t>
            </a:r>
          </a:p>
          <a:p>
            <a:r>
              <a:rPr lang="en-AU" dirty="0" smtClean="0"/>
              <a:t>Physical and mental benefits</a:t>
            </a:r>
          </a:p>
          <a:p>
            <a:r>
              <a:rPr lang="en-AU" dirty="0" smtClean="0"/>
              <a:t>Environmental benefits</a:t>
            </a:r>
          </a:p>
          <a:p>
            <a:r>
              <a:rPr lang="en-AU" dirty="0" smtClean="0"/>
              <a:t>Economic benefits</a:t>
            </a:r>
          </a:p>
          <a:p>
            <a:r>
              <a:rPr lang="en-AU" dirty="0" smtClean="0"/>
              <a:t>Health benefits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4788024" y="4443148"/>
            <a:ext cx="3672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solidFill>
                  <a:schemeClr val="accent1"/>
                </a:solidFill>
              </a:rPr>
              <a:t>Task: </a:t>
            </a:r>
          </a:p>
          <a:p>
            <a:r>
              <a:rPr lang="en-AU" b="1" dirty="0" smtClean="0"/>
              <a:t>Complete the attached work sheet labelled </a:t>
            </a:r>
            <a:r>
              <a:rPr lang="en-AU" b="1" dirty="0" smtClean="0">
                <a:hlinkClick r:id="rId2" action="ppaction://hlinkfile"/>
              </a:rPr>
              <a:t>benefits</a:t>
            </a:r>
            <a:r>
              <a:rPr lang="en-AU" b="1" dirty="0" smtClean="0"/>
              <a:t> of PA.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301521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Provides a direct indicator of physiological responses to physical activity.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Records beats per minute (</a:t>
            </a:r>
            <a:r>
              <a:rPr lang="en-AU" dirty="0" err="1" smtClean="0"/>
              <a:t>bpm</a:t>
            </a:r>
            <a:r>
              <a:rPr lang="en-AU" dirty="0" smtClean="0"/>
              <a:t>) on a watch and can be transferred to a computer.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There is a linear relationship between HR and energy expenditure.</a:t>
            </a:r>
          </a:p>
          <a:p>
            <a:pPr>
              <a:buNone/>
            </a:pP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Heart rate Telemetry</a:t>
            </a:r>
            <a:endParaRPr lang="en-AU" dirty="0"/>
          </a:p>
        </p:txBody>
      </p:sp>
      <p:pic>
        <p:nvPicPr>
          <p:cNvPr id="4" name="Picture 26" descr="595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4857760"/>
            <a:ext cx="2381250" cy="1704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815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-90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-908050"/>
            <a:ext cx="9144000" cy="8675688"/>
            <a:chOff x="0" y="5465"/>
            <a:chExt cx="5760" cy="5465"/>
          </a:xfrm>
        </p:grpSpPr>
        <p:sp>
          <p:nvSpPr>
            <p:cNvPr id="39939" name="Rectangle 3"/>
            <p:cNvSpPr>
              <a:spLocks noChangeArrowheads="1"/>
            </p:cNvSpPr>
            <p:nvPr/>
          </p:nvSpPr>
          <p:spPr bwMode="auto">
            <a:xfrm>
              <a:off x="0" y="5465"/>
              <a:ext cx="5760" cy="5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AU"/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0" y="5465"/>
              <a:ext cx="5760" cy="2045"/>
              <a:chOff x="0" y="6826"/>
              <a:chExt cx="5760" cy="2045"/>
            </a:xfrm>
          </p:grpSpPr>
          <p:sp>
            <p:nvSpPr>
              <p:cNvPr id="39940" name="Rectangle 4"/>
              <p:cNvSpPr>
                <a:spLocks noChangeArrowheads="1"/>
              </p:cNvSpPr>
              <p:nvPr/>
            </p:nvSpPr>
            <p:spPr bwMode="auto">
              <a:xfrm>
                <a:off x="0" y="6826"/>
                <a:ext cx="5760" cy="13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39941" name="Rectangle 5"/>
              <p:cNvSpPr>
                <a:spLocks noChangeArrowheads="1"/>
              </p:cNvSpPr>
              <p:nvPr/>
            </p:nvSpPr>
            <p:spPr bwMode="auto">
              <a:xfrm>
                <a:off x="0" y="6826"/>
                <a:ext cx="5760" cy="20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AU" sz="1000"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lang="en-AU" sz="19700">
                    <a:latin typeface="Arial" pitchFamily="34" charset="0"/>
                    <a:cs typeface="Arial" pitchFamily="34" charset="0"/>
                  </a:rPr>
                  <a:t> </a:t>
                </a:r>
                <a:r>
                  <a:rPr lang="en-AU" sz="1000">
                    <a:latin typeface="Arial" pitchFamily="34" charset="0"/>
                    <a:cs typeface="Arial" pitchFamily="34" charset="0"/>
                  </a:rPr>
                  <a:t>                                                                                                                    </a:t>
                </a:r>
              </a:p>
              <a:p>
                <a:pPr eaLnBrk="0" hangingPunct="0"/>
                <a:endParaRPr lang="en-AU" sz="100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pic>
        <p:nvPicPr>
          <p:cNvPr id="39942" name="Picture 6" descr="Heart Rate Moni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441325"/>
            <a:ext cx="7848600" cy="59737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3911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</a:t>
            </a: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679450"/>
            <a:ext cx="8162925" cy="944563"/>
          </a:xfrm>
        </p:spPr>
        <p:txBody>
          <a:bodyPr>
            <a:normAutofit/>
          </a:bodyPr>
          <a:lstStyle/>
          <a:p>
            <a:pPr eaLnBrk="1" hangingPunct="1"/>
            <a:r>
              <a:rPr lang="en-AU" smtClean="0"/>
              <a:t>An example of h.r data</a:t>
            </a:r>
            <a:br>
              <a:rPr lang="en-AU" smtClean="0"/>
            </a:br>
            <a:r>
              <a:rPr lang="en-AU" sz="1200" smtClean="0"/>
              <a:t>Ironman (3.8k swim / 180km bike / 42.195km run)</a:t>
            </a:r>
            <a:endParaRPr lang="en-US" smtClean="0"/>
          </a:p>
        </p:txBody>
      </p:sp>
      <p:pic>
        <p:nvPicPr>
          <p:cNvPr id="52228" name="Picture 4" descr="flori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928802"/>
            <a:ext cx="7696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037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Device that records the number of steps taken and estimates the stride length (distance) and energy expenditure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Worn on the hip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Responds to vertical force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For health benefits you should be aiming for 10,000 steps per day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Pedometry</a:t>
            </a:r>
            <a:endParaRPr lang="en-AU" dirty="0"/>
          </a:p>
        </p:txBody>
      </p:sp>
      <p:pic>
        <p:nvPicPr>
          <p:cNvPr id="4" name="Picture 29" descr="pedomito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04664"/>
            <a:ext cx="2093913" cy="1377950"/>
          </a:xfrm>
          <a:prstGeom prst="rect">
            <a:avLst/>
          </a:prstGeom>
          <a:noFill/>
        </p:spPr>
      </p:pic>
      <p:pic>
        <p:nvPicPr>
          <p:cNvPr id="5" name="Picture 31" descr="liczni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03" y="1782614"/>
            <a:ext cx="1682750" cy="9191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263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AU" dirty="0" smtClean="0"/>
              <a:t>&lt;5000</a:t>
            </a:r>
            <a:r>
              <a:rPr lang="en-AU" sz="1400" dirty="0" smtClean="0"/>
              <a:t> steps / day</a:t>
            </a:r>
            <a:r>
              <a:rPr lang="en-AU" dirty="0" smtClean="0"/>
              <a:t> = Sedentary</a:t>
            </a:r>
          </a:p>
          <a:p>
            <a:pPr eaLnBrk="1" hangingPunct="1"/>
            <a:r>
              <a:rPr lang="en-AU" dirty="0" smtClean="0"/>
              <a:t>5000 – 7499 </a:t>
            </a:r>
            <a:r>
              <a:rPr lang="en-AU" sz="1400" dirty="0" smtClean="0"/>
              <a:t>steps / day</a:t>
            </a:r>
            <a:r>
              <a:rPr lang="en-AU" dirty="0" smtClean="0"/>
              <a:t> = Inactive</a:t>
            </a:r>
          </a:p>
          <a:p>
            <a:pPr eaLnBrk="1" hangingPunct="1"/>
            <a:r>
              <a:rPr lang="en-AU" dirty="0" smtClean="0"/>
              <a:t>7500–9999 </a:t>
            </a:r>
            <a:r>
              <a:rPr lang="en-AU" sz="1400" dirty="0" smtClean="0"/>
              <a:t>steps/day</a:t>
            </a:r>
            <a:r>
              <a:rPr lang="en-AU" dirty="0" smtClean="0"/>
              <a:t> = Somewhat active</a:t>
            </a:r>
          </a:p>
          <a:p>
            <a:pPr eaLnBrk="1" hangingPunct="1"/>
            <a:r>
              <a:rPr lang="en-AU" dirty="0" smtClean="0"/>
              <a:t>&gt; 10,000 </a:t>
            </a:r>
            <a:r>
              <a:rPr lang="en-AU" sz="1400" dirty="0" smtClean="0"/>
              <a:t>steps / day</a:t>
            </a:r>
            <a:r>
              <a:rPr lang="en-AU" dirty="0" smtClean="0"/>
              <a:t> = Active</a:t>
            </a:r>
          </a:p>
          <a:p>
            <a:pPr eaLnBrk="1" hangingPunct="1">
              <a:buNone/>
            </a:pPr>
            <a:endParaRPr lang="en-AU" dirty="0" smtClean="0"/>
          </a:p>
          <a:p>
            <a:pPr eaLnBrk="1" hangingPunct="1">
              <a:buNone/>
            </a:pPr>
            <a:r>
              <a:rPr lang="en-AU" u="sng" dirty="0" smtClean="0"/>
              <a:t>CHILDREN</a:t>
            </a:r>
          </a:p>
          <a:p>
            <a:pPr>
              <a:buNone/>
            </a:pPr>
            <a:r>
              <a:rPr lang="en-AU" dirty="0" smtClean="0"/>
              <a:t>Boys = at least 13,000 </a:t>
            </a:r>
            <a:r>
              <a:rPr lang="en-AU" sz="1200" dirty="0" smtClean="0"/>
              <a:t>steps / day </a:t>
            </a:r>
          </a:p>
          <a:p>
            <a:pPr>
              <a:buNone/>
            </a:pPr>
            <a:r>
              <a:rPr lang="en-AU" dirty="0" smtClean="0"/>
              <a:t>Girls = at least 11,000 	 </a:t>
            </a:r>
            <a:r>
              <a:rPr lang="en-AU" sz="1300" dirty="0" smtClean="0"/>
              <a:t>steps / day </a:t>
            </a:r>
            <a:r>
              <a:rPr lang="en-AU" dirty="0" smtClean="0"/>
              <a:t>			</a:t>
            </a:r>
            <a:endParaRPr lang="en-US" dirty="0" smtClean="0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357166"/>
            <a:ext cx="8162925" cy="762000"/>
          </a:xfrm>
        </p:spPr>
        <p:txBody>
          <a:bodyPr/>
          <a:lstStyle/>
          <a:p>
            <a:pPr algn="ctr" eaLnBrk="1" hangingPunct="1"/>
            <a:r>
              <a:rPr lang="en-AU" dirty="0" smtClean="0"/>
              <a:t>Pedometry</a:t>
            </a:r>
            <a:endParaRPr lang="en-US" dirty="0" smtClean="0"/>
          </a:p>
        </p:txBody>
      </p:sp>
      <p:pic>
        <p:nvPicPr>
          <p:cNvPr id="45060" name="Picture 4" descr="home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268760"/>
            <a:ext cx="23812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8688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Motion sensors worn on the hip to assess the acceleration of the body in certain directions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Provides detail on F, I, D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Provides minute by minute data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Detects movement </a:t>
            </a:r>
            <a:r>
              <a:rPr lang="en-AU" dirty="0" smtClean="0">
                <a:solidFill>
                  <a:schemeClr val="bg1"/>
                </a:solidFill>
              </a:rPr>
              <a:t>patterns 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Accelerometry</a:t>
            </a:r>
            <a:endParaRPr lang="en-AU" dirty="0"/>
          </a:p>
        </p:txBody>
      </p:sp>
      <p:pic>
        <p:nvPicPr>
          <p:cNvPr id="4" name="Picture 30" descr="0802993f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5540" y="3356992"/>
            <a:ext cx="2797175" cy="32432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360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754393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8" descr="metrop-crowd-a-eyes-13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75" y="0"/>
            <a:ext cx="2706688" cy="2030412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Watching people’s physical activity levels within specific settings</a:t>
            </a:r>
          </a:p>
          <a:p>
            <a:r>
              <a:rPr lang="en-AU" dirty="0" smtClean="0"/>
              <a:t>Can collect data across a range of areas: F,I,D,T</a:t>
            </a:r>
          </a:p>
          <a:p>
            <a:r>
              <a:rPr lang="en-AU" dirty="0" smtClean="0"/>
              <a:t>A variety of methods</a:t>
            </a:r>
          </a:p>
          <a:p>
            <a:pPr lvl="2"/>
            <a:r>
              <a:rPr lang="en-AU" dirty="0" smtClean="0"/>
              <a:t>BEACHES</a:t>
            </a:r>
          </a:p>
          <a:p>
            <a:pPr lvl="2"/>
            <a:r>
              <a:rPr lang="en-AU" dirty="0" smtClean="0"/>
              <a:t>SOFIT</a:t>
            </a:r>
          </a:p>
          <a:p>
            <a:pPr lvl="2"/>
            <a:r>
              <a:rPr lang="en-AU" dirty="0" smtClean="0"/>
              <a:t>SOPLAY</a:t>
            </a:r>
          </a:p>
          <a:p>
            <a:pPr lvl="2">
              <a:buNone/>
            </a:pP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5816" y="1015206"/>
            <a:ext cx="5210930" cy="1143000"/>
          </a:xfrm>
        </p:spPr>
        <p:txBody>
          <a:bodyPr/>
          <a:lstStyle/>
          <a:p>
            <a:r>
              <a:rPr lang="en-AU" dirty="0" smtClean="0"/>
              <a:t>Direct observation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3995936" y="4941168"/>
            <a:ext cx="4429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 smtClean="0"/>
              <a:t>Read pg 16 to get an understanding of these three methods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348591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19056" y="361314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AU" dirty="0"/>
              <a:t>Objective measures:</a:t>
            </a:r>
            <a:br>
              <a:rPr lang="en-AU" dirty="0"/>
            </a:br>
            <a:r>
              <a:rPr lang="en-AU" dirty="0"/>
              <a:t>	</a:t>
            </a:r>
            <a:r>
              <a:rPr lang="en-AU" sz="3200" i="1" dirty="0"/>
              <a:t>Direct observation.</a:t>
            </a:r>
          </a:p>
        </p:txBody>
      </p:sp>
      <p:pic>
        <p:nvPicPr>
          <p:cNvPr id="17412" name="Picture 4" descr="http://msnbcmedia.msn.com/j/msnbc/Components/Photos/041120/041120_pacers_hmed_2a.h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79600"/>
            <a:ext cx="7772400" cy="4978400"/>
          </a:xfrm>
          <a:prstGeom prst="rect">
            <a:avLst/>
          </a:prstGeom>
          <a:noFill/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6629400" y="838200"/>
            <a:ext cx="160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3600" b="1"/>
              <a:t>Stats!</a:t>
            </a:r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7391400" y="1371600"/>
            <a:ext cx="304800" cy="2286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7416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3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Swinger / Snapper</a:t>
            </a:r>
          </a:p>
        </p:txBody>
      </p:sp>
      <p:pic>
        <p:nvPicPr>
          <p:cNvPr id="18449" name="Picture 17" descr="http://www.swinger.com.au/html/site_images/snapper/soccer_01_150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09800"/>
            <a:ext cx="3889375" cy="3006725"/>
          </a:xfrm>
          <a:prstGeom prst="rect">
            <a:avLst/>
          </a:prstGeom>
          <a:noFill/>
        </p:spPr>
      </p:pic>
      <p:pic>
        <p:nvPicPr>
          <p:cNvPr id="18455" name="Picture 23" descr="http://www.swinger.com.au/html/site_images/frontpage/swinger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136775"/>
            <a:ext cx="4076700" cy="307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4291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2323652"/>
            <a:ext cx="7704856" cy="3508977"/>
          </a:xfrm>
        </p:spPr>
        <p:txBody>
          <a:bodyPr/>
          <a:lstStyle/>
          <a:p>
            <a:r>
              <a:rPr lang="en-AU" dirty="0" smtClean="0"/>
              <a:t>When measuring Physical Activity and Sedentary Behaviour among individuals and populations you will be exploring the measurement of different </a:t>
            </a:r>
            <a:r>
              <a:rPr lang="en-AU" b="1" u="sng" dirty="0" smtClean="0"/>
              <a:t>dimensions</a:t>
            </a:r>
            <a:r>
              <a:rPr lang="en-AU" u="sng" dirty="0" smtClean="0"/>
              <a:t> </a:t>
            </a:r>
            <a:r>
              <a:rPr lang="en-AU" dirty="0" smtClean="0"/>
              <a:t>of physical activity </a:t>
            </a:r>
            <a:r>
              <a:rPr lang="en-AU" b="1" dirty="0" smtClean="0"/>
              <a:t>(Type, Frequency, Intensity and Duration) </a:t>
            </a:r>
            <a:r>
              <a:rPr lang="en-AU" dirty="0" smtClean="0"/>
              <a:t>and the use of several subjective and objective measures.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476672"/>
            <a:ext cx="7992888" cy="1693992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Measuring Physical Activity and Sedentary Behaviour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1431001" y="5023842"/>
            <a:ext cx="6552728" cy="1834158"/>
          </a:xfrm>
          <a:prstGeom prst="wav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3399"/>
                </a:solidFill>
              </a:rPr>
              <a:t>Key Terms: Physical Activity &amp; Sedentary Behaviour</a:t>
            </a:r>
          </a:p>
          <a:p>
            <a:r>
              <a:rPr lang="en-A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3399"/>
                </a:solidFill>
              </a:rPr>
              <a:t>Dimensions of Physical Activity, objective &amp; subjective measures</a:t>
            </a:r>
            <a:endParaRPr lang="en-A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24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en-AU">
                <a:effectLst>
                  <a:outerShdw blurRad="38100" dist="38100" dir="2700000" algn="tl">
                    <a:srgbClr val="C0C0C0"/>
                  </a:outerShdw>
                </a:effectLst>
              </a:rPr>
              <a:t>WWW.</a:t>
            </a:r>
            <a:br>
              <a:rPr lang="en-AU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AU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AU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Some useful sites with behavioural observation measurement instruments</a:t>
            </a:r>
            <a:r>
              <a:rPr lang="en-AU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AU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lnSpcReduction="10000"/>
          </a:bodyPr>
          <a:lstStyle/>
          <a:p>
            <a:r>
              <a:rPr lang="en-AU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SOFIT (system for observing fitness instruction time) </a:t>
            </a:r>
            <a:r>
              <a:rPr lang="en-AU" sz="2500">
                <a:effectLst>
                  <a:outerShdw blurRad="38100" dist="38100" dir="2700000" algn="tl">
                    <a:srgbClr val="C0C0C0"/>
                  </a:outerShdw>
                </a:effectLst>
                <a:hlinkClick r:id="rId2"/>
              </a:rPr>
              <a:t>www.rohan.sdsu.edu/faculty/sallis/sofitprotocol.pdf</a:t>
            </a:r>
            <a:endParaRPr lang="en-AU" sz="25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AU" sz="25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AU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SOPLAY (system for observing play &amp; leisure in youth) </a:t>
            </a:r>
            <a:r>
              <a:rPr lang="en-AU" sz="2500">
                <a:effectLst>
                  <a:outerShdw blurRad="38100" dist="38100" dir="2700000" algn="tl">
                    <a:srgbClr val="C0C0C0"/>
                  </a:outerShdw>
                </a:effectLst>
                <a:hlinkClick r:id="rId3"/>
              </a:rPr>
              <a:t>www.rohan.sdsu.edu/faculty/sallis/SOPLAYprotocol.pdf</a:t>
            </a:r>
            <a:endParaRPr lang="en-AU" sz="25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AU" sz="25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buFont typeface="Wingdings" pitchFamily="2" charset="2"/>
              <a:buNone/>
            </a:pPr>
            <a:endParaRPr lang="en-AU" sz="21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653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en-AU">
                <a:effectLst>
                  <a:outerShdw blurRad="38100" dist="38100" dir="2700000" algn="tl">
                    <a:srgbClr val="C0C0C0"/>
                  </a:outerShdw>
                </a:effectLst>
              </a:rPr>
              <a:t>Measurement trade off !!!!!!!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A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THIS IS IMPORTANT,  SOOOOO </a:t>
            </a:r>
            <a:r>
              <a:rPr lang="en-AU" sz="5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LISTEN </a:t>
            </a:r>
            <a:endParaRPr lang="en-AU" sz="5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None/>
            </a:pPr>
            <a:endParaRPr lang="en-AU" sz="5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AU" dirty="0"/>
              <a:t>There are many ways to measure PA, but with each there is a trade off between practicality  and its accuracy (validity).</a:t>
            </a:r>
          </a:p>
        </p:txBody>
      </p:sp>
    </p:spTree>
    <p:extLst>
      <p:ext uri="{BB962C8B-B14F-4D97-AF65-F5344CB8AC3E}">
        <p14:creationId xmlns:p14="http://schemas.microsoft.com/office/powerpoint/2010/main" val="17006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/>
              <a:t>Practicality &amp; Accuracy trade off: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447800" y="1600200"/>
            <a:ext cx="6705600" cy="464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0" y="4191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Practicality</a:t>
            </a: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 flipV="1">
            <a:off x="838200" y="2209800"/>
            <a:ext cx="0" cy="182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200400" y="63246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Accuracy</a:t>
            </a:r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4572000" y="6553200"/>
            <a:ext cx="2514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1600200" y="1676400"/>
            <a:ext cx="6400800" cy="449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AU"/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2057400" y="17526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Recall (s)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2895600" y="22860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Pedometers (o)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3581400" y="27432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Accelerometers (o)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4343400" y="3200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4191000" y="32004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Heart rate (o)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5029200" y="3733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PA logs (s)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5715000" y="42672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Diaries (s)</a:t>
            </a: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6248400" y="4724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Direct observation (o)</a:t>
            </a: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7086600" y="52578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DLW</a:t>
            </a: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214282" y="5143512"/>
            <a:ext cx="2133600" cy="78483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dirty="0">
                <a:solidFill>
                  <a:schemeClr val="bg1"/>
                </a:solidFill>
              </a:rPr>
              <a:t>0=objective</a:t>
            </a:r>
          </a:p>
          <a:p>
            <a:pPr>
              <a:spcBef>
                <a:spcPct val="50000"/>
              </a:spcBef>
            </a:pPr>
            <a:r>
              <a:rPr lang="en-AU" dirty="0">
                <a:solidFill>
                  <a:schemeClr val="bg1"/>
                </a:solidFill>
              </a:rPr>
              <a:t>S=subjective</a:t>
            </a:r>
          </a:p>
        </p:txBody>
      </p:sp>
    </p:spTree>
    <p:extLst>
      <p:ext uri="{BB962C8B-B14F-4D97-AF65-F5344CB8AC3E}">
        <p14:creationId xmlns:p14="http://schemas.microsoft.com/office/powerpoint/2010/main" val="150229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61" grpId="0" autoUpdateAnimBg="0"/>
      <p:bldP spid="23562" grpId="0" autoUpdateAnimBg="0"/>
      <p:bldP spid="23563" grpId="0" autoUpdateAnimBg="0"/>
      <p:bldP spid="23565" grpId="0" autoUpdateAnimBg="0"/>
      <p:bldP spid="23566" grpId="0" autoUpdateAnimBg="0"/>
      <p:bldP spid="23567" grpId="0" autoUpdateAnimBg="0"/>
      <p:bldP spid="23568" grpId="0" autoUpdateAnimBg="0"/>
      <p:bldP spid="23569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To assess physical activity or sedentary behaviour fairly and accurately, any method used must be valid and reliable.</a:t>
            </a:r>
          </a:p>
          <a:p>
            <a:pPr marL="68580" indent="0">
              <a:buNone/>
            </a:pPr>
            <a:endParaRPr lang="en-AU" dirty="0" smtClean="0"/>
          </a:p>
          <a:p>
            <a:r>
              <a:rPr lang="en-AU" dirty="0" smtClean="0"/>
              <a:t>A valid assessment method is one that tests the right, or appropriate, quality.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A reliable assessment method is one that can be repeatedly performed with the same results. For example: asking people to recall activity undertaken in the past week using a list of activities as a prompt is a reliable test.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Assessing physical activity for validity and reliability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441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Important notes!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Make sure the assessment instrument is appropriate for the target group – appropriate for a 12 year old or a 30 year old. Is there a difference??</a:t>
            </a:r>
          </a:p>
          <a:p>
            <a:pPr marL="68580" indent="0">
              <a:buNone/>
            </a:pPr>
            <a:endParaRPr lang="en-AU" dirty="0" smtClean="0"/>
          </a:p>
          <a:p>
            <a:r>
              <a:rPr lang="en-AU" dirty="0" smtClean="0"/>
              <a:t>Where cost and time permit, a combination of measures is usually the most effective option to measure physical activity.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5093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Create your own Summary Table of the advantages and disadvantages  of each of the measures.</a:t>
            </a:r>
          </a:p>
          <a:p>
            <a:pPr marL="68580" indent="0">
              <a:buNone/>
            </a:pPr>
            <a:endParaRPr lang="en-AU" dirty="0" smtClean="0"/>
          </a:p>
          <a:p>
            <a:r>
              <a:rPr lang="en-AU" dirty="0" smtClean="0"/>
              <a:t>Include the population subgroups the measure will be suitable for.</a:t>
            </a:r>
          </a:p>
          <a:p>
            <a:endParaRPr lang="en-AU" dirty="0" smtClean="0"/>
          </a:p>
          <a:p>
            <a:r>
              <a:rPr lang="en-AU" dirty="0" smtClean="0"/>
              <a:t>This will be useful as a revision aid for your upcoming SAC as well as a study card for the end of year exam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Summary of methods of measuring physical 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4183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Extension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 action="ppaction://hlinkfile"/>
              </a:rPr>
              <a:t>Characteristics Table </a:t>
            </a:r>
            <a:endParaRPr lang="en-AU" dirty="0" smtClean="0"/>
          </a:p>
          <a:p>
            <a:r>
              <a:rPr lang="en-AU" dirty="0" smtClean="0">
                <a:hlinkClick r:id="rId3" action="ppaction://hlinkfile"/>
              </a:rPr>
              <a:t>Blue sheet 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9722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571500">
              <a:buAutoNum type="romanLcPeriod"/>
            </a:pPr>
            <a:r>
              <a:rPr lang="en-AU" b="1" dirty="0" smtClean="0"/>
              <a:t>State one subjective method that could be used to measure how much time children aged 10–12 years </a:t>
            </a:r>
            <a:r>
              <a:rPr lang="en-AU" dirty="0" smtClean="0"/>
              <a:t>spend sedentary throughout the school day.</a:t>
            </a:r>
          </a:p>
          <a:p>
            <a:pPr marL="571500" indent="-571500">
              <a:buAutoNum type="romanLcPeriod"/>
            </a:pPr>
            <a:endParaRPr lang="en-AU" dirty="0" smtClean="0"/>
          </a:p>
          <a:p>
            <a:pPr>
              <a:buNone/>
            </a:pPr>
            <a:r>
              <a:rPr lang="en-AU" b="1" dirty="0" smtClean="0"/>
              <a:t>ii. Outline briefly how it could be used.</a:t>
            </a:r>
          </a:p>
          <a:p>
            <a:pPr>
              <a:buNone/>
            </a:pPr>
            <a:r>
              <a:rPr lang="en-AU" dirty="0" smtClean="0"/>
              <a:t>In your answer, include possible disadvantages of using this method.</a:t>
            </a:r>
          </a:p>
          <a:p>
            <a:pPr>
              <a:buNone/>
            </a:pPr>
            <a:r>
              <a:rPr lang="en-AU" dirty="0" smtClean="0"/>
              <a:t>						(1 + 2 = 3 marks)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4331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3213" y="3356992"/>
            <a:ext cx="6696744" cy="3096344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en-AU" b="1" dirty="0" smtClean="0">
                <a:solidFill>
                  <a:schemeClr val="tx1"/>
                </a:solidFill>
              </a:rPr>
              <a:t>Identify issues and concerns with health and fitness</a:t>
            </a:r>
          </a:p>
          <a:p>
            <a:pPr marL="514350" indent="-514350" algn="l">
              <a:buAutoNum type="arabicPeriod"/>
            </a:pPr>
            <a:r>
              <a:rPr lang="en-AU" b="1" dirty="0" smtClean="0">
                <a:solidFill>
                  <a:schemeClr val="tx1"/>
                </a:solidFill>
              </a:rPr>
              <a:t>Identify at risk groups</a:t>
            </a:r>
          </a:p>
          <a:p>
            <a:pPr marL="514350" indent="-514350" algn="l">
              <a:buAutoNum type="arabicPeriod"/>
            </a:pPr>
            <a:r>
              <a:rPr lang="en-AU" b="1" dirty="0" smtClean="0">
                <a:solidFill>
                  <a:schemeClr val="tx1"/>
                </a:solidFill>
              </a:rPr>
              <a:t>Identify and understand current trends</a:t>
            </a:r>
          </a:p>
          <a:p>
            <a:pPr marL="514350" indent="-514350" algn="l">
              <a:buAutoNum type="arabicPeriod"/>
            </a:pPr>
            <a:r>
              <a:rPr lang="en-AU" b="1" dirty="0" smtClean="0">
                <a:solidFill>
                  <a:schemeClr val="tx1"/>
                </a:solidFill>
              </a:rPr>
              <a:t>Monitor physical activity</a:t>
            </a:r>
          </a:p>
          <a:p>
            <a:pPr marL="514350" indent="-514350" algn="l">
              <a:buAutoNum type="arabicPeriod"/>
            </a:pPr>
            <a:r>
              <a:rPr lang="en-AU" b="1" dirty="0" smtClean="0">
                <a:solidFill>
                  <a:schemeClr val="tx1"/>
                </a:solidFill>
              </a:rPr>
              <a:t>Plan appropriate interventions for promoting physical activity</a:t>
            </a:r>
          </a:p>
          <a:p>
            <a:pPr marL="514350" indent="-514350" algn="l">
              <a:buAutoNum type="arabicPeriod"/>
            </a:pPr>
            <a:r>
              <a:rPr lang="en-AU" b="1" dirty="0" smtClean="0">
                <a:solidFill>
                  <a:schemeClr val="tx1"/>
                </a:solidFill>
              </a:rPr>
              <a:t>Evaluate success of interventions</a:t>
            </a:r>
          </a:p>
          <a:p>
            <a:pPr marL="514350" indent="-514350" algn="l">
              <a:buAutoNum type="arabicPeriod"/>
            </a:pPr>
            <a:endParaRPr lang="en-AU" dirty="0"/>
          </a:p>
        </p:txBody>
      </p:sp>
      <p:sp>
        <p:nvSpPr>
          <p:cNvPr id="4" name="Flowchart: Punched Tape 3"/>
          <p:cNvSpPr/>
          <p:nvPr/>
        </p:nvSpPr>
        <p:spPr>
          <a:xfrm>
            <a:off x="493471" y="188640"/>
            <a:ext cx="8368083" cy="2908042"/>
          </a:xfrm>
          <a:prstGeom prst="flowChartPunchedTap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C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Reasons to assess Physical Activity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C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974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National Physical Activity Guidelines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7169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10001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1311" y="5661248"/>
            <a:ext cx="2411760" cy="180882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>
            <a:normAutofit/>
          </a:bodyPr>
          <a:lstStyle/>
          <a:p>
            <a:r>
              <a:rPr lang="en-AU" dirty="0" smtClean="0"/>
              <a:t>For healthy development of infants physical activity should be encouraged from birth</a:t>
            </a:r>
          </a:p>
          <a:p>
            <a:r>
              <a:rPr lang="en-AU" dirty="0" smtClean="0"/>
              <a:t>1 – 5 years should be active everyday for at least three hours (spread throughout the day)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2-5 years electronic media should be limited to less than one hour per day</a:t>
            </a:r>
          </a:p>
          <a:p>
            <a:r>
              <a:rPr lang="en-AU" dirty="0" smtClean="0"/>
              <a:t>Children younger than 2 years should not spend anytime with electronic media</a:t>
            </a:r>
          </a:p>
          <a:p>
            <a:r>
              <a:rPr lang="en-AU" dirty="0" smtClean="0"/>
              <a:t>Infants, toddlers and preschoolers should not be sedentary for longer than one our at a time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Guidelines for early childhood 0-5</a:t>
            </a:r>
            <a:endParaRPr lang="en-AU" dirty="0"/>
          </a:p>
        </p:txBody>
      </p:sp>
      <p:pic>
        <p:nvPicPr>
          <p:cNvPr id="5" name="Picture 4" descr="IMG_02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5411240"/>
            <a:ext cx="1004622" cy="1568326"/>
          </a:xfrm>
          <a:prstGeom prst="rect">
            <a:avLst/>
          </a:prstGeom>
        </p:spPr>
      </p:pic>
      <p:pic>
        <p:nvPicPr>
          <p:cNvPr id="6" name="Picture 5" descr="IMG_02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5677524"/>
            <a:ext cx="2232248" cy="1512168"/>
          </a:xfrm>
          <a:prstGeom prst="rect">
            <a:avLst/>
          </a:prstGeom>
        </p:spPr>
      </p:pic>
      <p:pic>
        <p:nvPicPr>
          <p:cNvPr id="7" name="Picture 6" descr="IMG_020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688" y="5661248"/>
            <a:ext cx="149860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5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At least 60 minutes (up to several hours) of moderate to vigorous intensity physical activity (MPVA) every day.</a:t>
            </a:r>
          </a:p>
          <a:p>
            <a:endParaRPr lang="en-AU" dirty="0" smtClean="0"/>
          </a:p>
          <a:p>
            <a:r>
              <a:rPr lang="en-AU" dirty="0" smtClean="0"/>
              <a:t>Variety of activities</a:t>
            </a:r>
          </a:p>
          <a:p>
            <a:endParaRPr lang="en-AU" dirty="0" smtClean="0"/>
          </a:p>
          <a:p>
            <a:r>
              <a:rPr lang="en-AU" dirty="0" smtClean="0"/>
              <a:t>No more than 2 hours a day spent on using electronic media 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AU" dirty="0" smtClean="0"/>
              <a:t>Children 5 – 12 years</a:t>
            </a:r>
            <a:endParaRPr lang="en-AU" dirty="0"/>
          </a:p>
        </p:txBody>
      </p:sp>
      <p:pic>
        <p:nvPicPr>
          <p:cNvPr id="4" name="Picture 5" descr="\\Thalia\Mydocs$\Teachers\DKinnersly\My Pictures\NPAG\childre exercis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3" y="0"/>
            <a:ext cx="1296144" cy="14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Picture 2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4653136"/>
            <a:ext cx="2934293" cy="22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25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At least 60 minutes of MVPA every day</a:t>
            </a:r>
          </a:p>
          <a:p>
            <a:endParaRPr lang="en-AU" dirty="0" smtClean="0"/>
          </a:p>
          <a:p>
            <a:r>
              <a:rPr lang="en-AU" dirty="0" smtClean="0"/>
              <a:t>No more than 2 hours of electronic media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Youth 12 – 18 years</a:t>
            </a:r>
            <a:endParaRPr lang="en-AU" dirty="0"/>
          </a:p>
        </p:txBody>
      </p:sp>
      <p:pic>
        <p:nvPicPr>
          <p:cNvPr id="5" name="Picture 4" descr="100_21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996952"/>
            <a:ext cx="3796764" cy="2852936"/>
          </a:xfrm>
          <a:prstGeom prst="rect">
            <a:avLst/>
          </a:prstGeom>
        </p:spPr>
      </p:pic>
      <p:pic>
        <p:nvPicPr>
          <p:cNvPr id="7" name="Picture 6" descr="100_21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212976"/>
            <a:ext cx="3796764" cy="285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0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125</TotalTime>
  <Words>1982</Words>
  <Application>Microsoft Office PowerPoint</Application>
  <PresentationFormat>On-screen Show (4:3)</PresentationFormat>
  <Paragraphs>368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Austin</vt:lpstr>
      <vt:lpstr>CHAPTER ONE</vt:lpstr>
      <vt:lpstr>What you need to know:</vt:lpstr>
      <vt:lpstr>Benefits of physical activity</vt:lpstr>
      <vt:lpstr>Measuring Physical Activity and Sedentary Behaviour</vt:lpstr>
      <vt:lpstr>PowerPoint Presentation</vt:lpstr>
      <vt:lpstr>National Physical Activity Guidelines</vt:lpstr>
      <vt:lpstr>Guidelines for early childhood 0-5</vt:lpstr>
      <vt:lpstr>Children 5 – 12 years</vt:lpstr>
      <vt:lpstr>Youth 12 – 18 years</vt:lpstr>
      <vt:lpstr>Adults 18 – 65 years</vt:lpstr>
      <vt:lpstr>Older Adults 65+ years</vt:lpstr>
      <vt:lpstr>Overweight or obese children &amp; youth</vt:lpstr>
      <vt:lpstr> Overweight or obese adults</vt:lpstr>
      <vt:lpstr>PowerPoint Presentation</vt:lpstr>
      <vt:lpstr>PowerPoint Presentation</vt:lpstr>
      <vt:lpstr>PowerPoint Presentation</vt:lpstr>
      <vt:lpstr>PowerPoint Presentation</vt:lpstr>
      <vt:lpstr>TASK</vt:lpstr>
      <vt:lpstr>Extension work!</vt:lpstr>
      <vt:lpstr>Methods of assessing physical activity</vt:lpstr>
      <vt:lpstr> what you need to know</vt:lpstr>
      <vt:lpstr>Why measure physical activity at a population level?</vt:lpstr>
      <vt:lpstr>Subjective methods</vt:lpstr>
      <vt:lpstr>Self Report </vt:lpstr>
      <vt:lpstr>PowerPoint Presentation</vt:lpstr>
      <vt:lpstr>Recall</vt:lpstr>
      <vt:lpstr>Activity</vt:lpstr>
      <vt:lpstr>Objective measures of physical activity</vt:lpstr>
      <vt:lpstr>Objective measures of physical activity</vt:lpstr>
      <vt:lpstr>Heart rate Telemetry</vt:lpstr>
      <vt:lpstr>PowerPoint Presentation</vt:lpstr>
      <vt:lpstr>An example of h.r data Ironman (3.8k swim / 180km bike / 42.195km run)</vt:lpstr>
      <vt:lpstr>Pedometry</vt:lpstr>
      <vt:lpstr>Pedometry</vt:lpstr>
      <vt:lpstr>Accelerometry</vt:lpstr>
      <vt:lpstr>PowerPoint Presentation</vt:lpstr>
      <vt:lpstr>Direct observation</vt:lpstr>
      <vt:lpstr>Objective measures:  Direct observation.</vt:lpstr>
      <vt:lpstr>Swinger / Snapper</vt:lpstr>
      <vt:lpstr>WWW.  Some useful sites with behavioural observation measurement instruments.</vt:lpstr>
      <vt:lpstr>Measurement trade off !!!!!!!</vt:lpstr>
      <vt:lpstr>Practicality &amp; Accuracy trade off:</vt:lpstr>
      <vt:lpstr>Assessing physical activity for validity and reliability</vt:lpstr>
      <vt:lpstr>Important notes!</vt:lpstr>
      <vt:lpstr>Summary of methods of measuring physical activity</vt:lpstr>
      <vt:lpstr>Extension</vt:lpstr>
      <vt:lpstr>PowerPoint Presentation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Tenielle Brown</dc:creator>
  <cp:lastModifiedBy>Tenielle Brown</cp:lastModifiedBy>
  <cp:revision>56</cp:revision>
  <dcterms:created xsi:type="dcterms:W3CDTF">2012-01-24T07:31:09Z</dcterms:created>
  <dcterms:modified xsi:type="dcterms:W3CDTF">2012-02-06T22:54:19Z</dcterms:modified>
</cp:coreProperties>
</file>