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5" r:id="rId5"/>
    <p:sldId id="266" r:id="rId6"/>
    <p:sldId id="267" r:id="rId7"/>
    <p:sldId id="263" r:id="rId8"/>
    <p:sldId id="268" r:id="rId9"/>
    <p:sldId id="258" r:id="rId10"/>
    <p:sldId id="259" r:id="rId11"/>
    <p:sldId id="260" r:id="rId12"/>
    <p:sldId id="261" r:id="rId13"/>
    <p:sldId id="26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A691BAD-D1F2-4D38-8FD2-7A362DBB88C1}" type="datetimeFigureOut">
              <a:rPr lang="en-US" smtClean="0"/>
              <a:pPr/>
              <a:t>2/11/2013</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743D12B0-76EB-44D0-A861-97480BD49B1B}"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transition>
    <p:sndAc>
      <p:stSnd>
        <p:snd r:embed="rId1" name="camera.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691BAD-D1F2-4D38-8FD2-7A362DBB88C1}" type="datetimeFigureOut">
              <a:rPr lang="en-US" smtClean="0"/>
              <a:pPr/>
              <a:t>2/11/2013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43D12B0-76EB-44D0-A861-97480BD49B1B}" type="slidenum">
              <a:rPr lang="en-AU" smtClean="0"/>
              <a:pPr/>
              <a:t>‹#›</a:t>
            </a:fld>
            <a:endParaRPr lang="en-AU"/>
          </a:p>
        </p:txBody>
      </p:sp>
    </p:spTree>
  </p:cSld>
  <p:clrMapOvr>
    <a:masterClrMapping/>
  </p:clrMapOvr>
  <p:transition>
    <p:sndAc>
      <p:stSnd>
        <p:snd r:embed="rId1" name="camera.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691BAD-D1F2-4D38-8FD2-7A362DBB88C1}" type="datetimeFigureOut">
              <a:rPr lang="en-US" smtClean="0"/>
              <a:pPr/>
              <a:t>2/11/2013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43D12B0-76EB-44D0-A861-97480BD49B1B}" type="slidenum">
              <a:rPr lang="en-AU" smtClean="0"/>
              <a:pPr/>
              <a:t>‹#›</a:t>
            </a:fld>
            <a:endParaRPr lang="en-AU"/>
          </a:p>
        </p:txBody>
      </p:sp>
    </p:spTree>
  </p:cSld>
  <p:clrMapOvr>
    <a:masterClrMapping/>
  </p:clrMapOvr>
  <p:transition>
    <p:sndAc>
      <p:stSnd>
        <p:snd r:embed="rId1" name="camera.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691BAD-D1F2-4D38-8FD2-7A362DBB88C1}" type="datetimeFigureOut">
              <a:rPr lang="en-US" smtClean="0"/>
              <a:pPr/>
              <a:t>2/11/2013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43D12B0-76EB-44D0-A861-97480BD49B1B}" type="slidenum">
              <a:rPr lang="en-AU" smtClean="0"/>
              <a:pPr/>
              <a:t>‹#›</a:t>
            </a:fld>
            <a:endParaRPr lang="en-AU"/>
          </a:p>
        </p:txBody>
      </p:sp>
    </p:spTree>
  </p:cSld>
  <p:clrMapOvr>
    <a:masterClrMapping/>
  </p:clrMapOvr>
  <p:transition>
    <p:sndAc>
      <p:stSnd>
        <p:snd r:embed="rId1" name="camera.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A691BAD-D1F2-4D38-8FD2-7A362DBB88C1}" type="datetimeFigureOut">
              <a:rPr lang="en-US" smtClean="0"/>
              <a:pPr/>
              <a:t>2/11/2013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43D12B0-76EB-44D0-A861-97480BD49B1B}"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transition>
    <p:sndAc>
      <p:stSnd>
        <p:snd r:embed="rId1" name="camera.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691BAD-D1F2-4D38-8FD2-7A362DBB88C1}" type="datetimeFigureOut">
              <a:rPr lang="en-US" smtClean="0"/>
              <a:pPr/>
              <a:t>2/11/2013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43D12B0-76EB-44D0-A861-97480BD49B1B}" type="slidenum">
              <a:rPr lang="en-AU" smtClean="0"/>
              <a:pPr/>
              <a:t>‹#›</a:t>
            </a:fld>
            <a:endParaRPr lang="en-AU"/>
          </a:p>
        </p:txBody>
      </p:sp>
    </p:spTree>
  </p:cSld>
  <p:clrMapOvr>
    <a:masterClrMapping/>
  </p:clrMapOvr>
  <p:transition>
    <p:sndAc>
      <p:stSnd>
        <p:snd r:embed="rId1" name="camera.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A691BAD-D1F2-4D38-8FD2-7A362DBB88C1}" type="datetimeFigureOut">
              <a:rPr lang="en-US" smtClean="0"/>
              <a:pPr/>
              <a:t>2/11/2013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43D12B0-76EB-44D0-A861-97480BD49B1B}" type="slidenum">
              <a:rPr lang="en-AU" smtClean="0"/>
              <a:pPr/>
              <a:t>‹#›</a:t>
            </a:fld>
            <a:endParaRPr lang="en-AU"/>
          </a:p>
        </p:txBody>
      </p:sp>
    </p:spTree>
  </p:cSld>
  <p:clrMapOvr>
    <a:masterClrMapping/>
  </p:clrMapOvr>
  <p:transition>
    <p:sndAc>
      <p:stSnd>
        <p:snd r:embed="rId1" name="camera.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A691BAD-D1F2-4D38-8FD2-7A362DBB88C1}" type="datetimeFigureOut">
              <a:rPr lang="en-US" smtClean="0"/>
              <a:pPr/>
              <a:t>2/11/2013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43D12B0-76EB-44D0-A861-97480BD49B1B}" type="slidenum">
              <a:rPr lang="en-AU" smtClean="0"/>
              <a:pPr/>
              <a:t>‹#›</a:t>
            </a:fld>
            <a:endParaRPr lang="en-AU"/>
          </a:p>
        </p:txBody>
      </p:sp>
    </p:spTree>
  </p:cSld>
  <p:clrMapOvr>
    <a:masterClrMapping/>
  </p:clrMapOvr>
  <p:transition>
    <p:sndAc>
      <p:stSnd>
        <p:snd r:embed="rId1" name="camera.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691BAD-D1F2-4D38-8FD2-7A362DBB88C1}" type="datetimeFigureOut">
              <a:rPr lang="en-US" smtClean="0"/>
              <a:pPr/>
              <a:t>2/11/2013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43D12B0-76EB-44D0-A861-97480BD49B1B}" type="slidenum">
              <a:rPr lang="en-AU" smtClean="0"/>
              <a:pPr/>
              <a:t>‹#›</a:t>
            </a:fld>
            <a:endParaRPr lang="en-AU"/>
          </a:p>
        </p:txBody>
      </p:sp>
    </p:spTree>
  </p:cSld>
  <p:clrMapOvr>
    <a:masterClrMapping/>
  </p:clrMapOvr>
  <p:transition>
    <p:sndAc>
      <p:stSnd>
        <p:snd r:embed="rId1" name="camera.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691BAD-D1F2-4D38-8FD2-7A362DBB88C1}" type="datetimeFigureOut">
              <a:rPr lang="en-US" smtClean="0"/>
              <a:pPr/>
              <a:t>2/11/2013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43D12B0-76EB-44D0-A861-97480BD49B1B}" type="slidenum">
              <a:rPr lang="en-AU" smtClean="0"/>
              <a:pPr/>
              <a:t>‹#›</a:t>
            </a:fld>
            <a:endParaRPr lang="en-AU"/>
          </a:p>
        </p:txBody>
      </p:sp>
    </p:spTree>
  </p:cSld>
  <p:clrMapOvr>
    <a:masterClrMapping/>
  </p:clrMapOvr>
  <p:transition>
    <p:sndAc>
      <p:stSnd>
        <p:snd r:embed="rId1" name="camera.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A691BAD-D1F2-4D38-8FD2-7A362DBB88C1}" type="datetimeFigureOut">
              <a:rPr lang="en-US" smtClean="0"/>
              <a:pPr/>
              <a:t>2/11/2013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743D12B0-76EB-44D0-A861-97480BD49B1B}" type="slidenum">
              <a:rPr lang="en-AU" smtClean="0"/>
              <a:pPr/>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ndAc>
      <p:stSnd>
        <p:snd r:embed="rId1" name="camera.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A691BAD-D1F2-4D38-8FD2-7A362DBB88C1}" type="datetimeFigureOut">
              <a:rPr lang="en-US" smtClean="0"/>
              <a:pPr/>
              <a:t>2/11/2013</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43D12B0-76EB-44D0-A861-97480BD49B1B}" type="slidenum">
              <a:rPr lang="en-AU" smtClean="0"/>
              <a:pPr/>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sndAc>
      <p:stSnd>
        <p:snd r:embed="rId13" name="camera.wav"/>
      </p:stSnd>
    </p:sndAc>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highered.mcgraw-hill.com/sites/0072495855/student_view0/chapter10/animation__sarcomere_contraction.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85728"/>
            <a:ext cx="7772400" cy="1470025"/>
          </a:xfrm>
        </p:spPr>
        <p:txBody>
          <a:bodyPr/>
          <a:lstStyle/>
          <a:p>
            <a:r>
              <a:rPr lang="en-AU" dirty="0" smtClean="0"/>
              <a:t>Muscular Syste</a:t>
            </a:r>
            <a:r>
              <a:rPr lang="en-AU" dirty="0"/>
              <a:t>m</a:t>
            </a:r>
          </a:p>
        </p:txBody>
      </p:sp>
      <p:sp>
        <p:nvSpPr>
          <p:cNvPr id="3" name="Subtitle 2"/>
          <p:cNvSpPr>
            <a:spLocks noGrp="1"/>
          </p:cNvSpPr>
          <p:nvPr>
            <p:ph type="subTitle" idx="1"/>
          </p:nvPr>
        </p:nvSpPr>
        <p:spPr>
          <a:xfrm>
            <a:off x="1357290" y="1643050"/>
            <a:ext cx="6400800" cy="4572032"/>
          </a:xfrm>
        </p:spPr>
        <p:txBody>
          <a:bodyPr/>
          <a:lstStyle/>
          <a:p>
            <a:pPr algn="ctr"/>
            <a:endParaRPr lang="en-AU" dirty="0"/>
          </a:p>
        </p:txBody>
      </p:sp>
      <p:pic>
        <p:nvPicPr>
          <p:cNvPr id="4" name="Picture 3" descr="muscle_man.jpg"/>
          <p:cNvPicPr>
            <a:picLocks noChangeAspect="1"/>
          </p:cNvPicPr>
          <p:nvPr/>
        </p:nvPicPr>
        <p:blipFill>
          <a:blip r:embed="rId2" cstate="print"/>
          <a:stretch>
            <a:fillRect/>
          </a:stretch>
        </p:blipFill>
        <p:spPr>
          <a:xfrm>
            <a:off x="2123728" y="1688414"/>
            <a:ext cx="4041331" cy="5143512"/>
          </a:xfrm>
          <a:prstGeom prst="rect">
            <a:avLst/>
          </a:prstGeo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nodeType="clickEffect">
                                  <p:stCondLst>
                                    <p:cond delay="0"/>
                                  </p:stCondLst>
                                  <p:childTnLst>
                                    <p:animScale>
                                      <p:cBhvr>
                                        <p:cTn id="1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Which one is the agonist during extension? Why</a:t>
            </a:r>
            <a:endParaRPr lang="en-AU" dirty="0"/>
          </a:p>
        </p:txBody>
      </p:sp>
      <p:pic>
        <p:nvPicPr>
          <p:cNvPr id="4" name="Content Placeholder 3"/>
          <p:cNvPicPr>
            <a:picLocks noGrp="1"/>
          </p:cNvPicPr>
          <p:nvPr>
            <p:ph idx="1"/>
          </p:nvPr>
        </p:nvPicPr>
        <p:blipFill>
          <a:blip r:embed="rId2" cstate="print"/>
          <a:stretch>
            <a:fillRect/>
          </a:stretch>
        </p:blipFill>
        <p:spPr bwMode="auto">
          <a:xfrm>
            <a:off x="3096593" y="1935163"/>
            <a:ext cx="2950813" cy="438943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1"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714356"/>
            <a:ext cx="8229600" cy="1143000"/>
          </a:xfrm>
        </p:spPr>
        <p:txBody>
          <a:bodyPr>
            <a:normAutofit fontScale="90000"/>
          </a:bodyPr>
          <a:lstStyle/>
          <a:p>
            <a:r>
              <a:rPr lang="en-AU" b="1" dirty="0" smtClean="0"/>
              <a:t/>
            </a:r>
            <a:br>
              <a:rPr lang="en-AU" b="1" dirty="0" smtClean="0"/>
            </a:br>
            <a:r>
              <a:rPr lang="en-AU" b="1" dirty="0" smtClean="0"/>
              <a:t>Types of contractions</a:t>
            </a:r>
            <a:r>
              <a:rPr lang="en-AU" dirty="0" smtClean="0"/>
              <a:t/>
            </a:r>
            <a:br>
              <a:rPr lang="en-AU" dirty="0" smtClean="0"/>
            </a:br>
            <a:endParaRPr lang="en-AU" dirty="0"/>
          </a:p>
        </p:txBody>
      </p:sp>
      <p:sp>
        <p:nvSpPr>
          <p:cNvPr id="3" name="Content Placeholder 2"/>
          <p:cNvSpPr>
            <a:spLocks noGrp="1"/>
          </p:cNvSpPr>
          <p:nvPr>
            <p:ph idx="1"/>
          </p:nvPr>
        </p:nvSpPr>
        <p:spPr/>
        <p:txBody>
          <a:bodyPr>
            <a:normAutofit/>
          </a:bodyPr>
          <a:lstStyle/>
          <a:p>
            <a:pPr lvl="0"/>
            <a:r>
              <a:rPr lang="en-AU" b="1" dirty="0" smtClean="0"/>
              <a:t>1. Isotonic</a:t>
            </a:r>
            <a:endParaRPr lang="en-AU" dirty="0"/>
          </a:p>
          <a:p>
            <a:pPr>
              <a:buNone/>
            </a:pPr>
            <a:r>
              <a:rPr lang="en-AU" dirty="0" smtClean="0"/>
              <a:t>	Occurs </a:t>
            </a:r>
            <a:r>
              <a:rPr lang="en-AU" dirty="0"/>
              <a:t>when muscles shorten or lengthen when tension is developed.  Usually only one part of the movement where the muscles have to work their hardest. </a:t>
            </a:r>
          </a:p>
          <a:p>
            <a:pPr>
              <a:buNone/>
            </a:pPr>
            <a:r>
              <a:rPr lang="en-AU" b="1" dirty="0"/>
              <a:t>Concentric</a:t>
            </a:r>
            <a:r>
              <a:rPr lang="en-AU" dirty="0"/>
              <a:t> – when muscle is shortening tension</a:t>
            </a:r>
          </a:p>
          <a:p>
            <a:pPr>
              <a:buNone/>
            </a:pPr>
            <a:r>
              <a:rPr lang="en-AU" b="1" dirty="0"/>
              <a:t>Eccentric</a:t>
            </a:r>
            <a:r>
              <a:rPr lang="en-AU" dirty="0"/>
              <a:t> – when muscle is lengthen under tension</a:t>
            </a:r>
          </a:p>
          <a:p>
            <a:pPr>
              <a:buNone/>
            </a:pPr>
            <a:r>
              <a:rPr lang="en-AU" dirty="0"/>
              <a:t>Example – Push up. Which one is eccentric and concentric?</a:t>
            </a:r>
          </a:p>
          <a:p>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linds(horizontal)">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linds(horizontal)">
                                      <p:cBhvr>
                                        <p:cTn id="20" dur="500"/>
                                        <p:tgtEl>
                                          <p:spTgt spid="3">
                                            <p:txEl>
                                              <p:pRg st="2" end="2"/>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500"/>
                                        <p:tgtEl>
                                          <p:spTgt spid="3">
                                            <p:txEl>
                                              <p:pRg st="3" end="3"/>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blinds(horizontal)">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b="1" dirty="0" smtClean="0"/>
              <a:t>2. Isometric</a:t>
            </a:r>
            <a:endParaRPr lang="en-AU" dirty="0"/>
          </a:p>
          <a:p>
            <a:pPr>
              <a:buNone/>
            </a:pPr>
            <a:r>
              <a:rPr lang="en-AU" dirty="0"/>
              <a:t>Occurs when muscles contract and produce tension but don’t produce any movement. </a:t>
            </a:r>
            <a:endParaRPr lang="en-AU" dirty="0" smtClean="0"/>
          </a:p>
          <a:p>
            <a:pPr>
              <a:buNone/>
            </a:pPr>
            <a:r>
              <a:rPr lang="en-AU" dirty="0" smtClean="0"/>
              <a:t>Increased blood pressure and restricts blood flow. </a:t>
            </a:r>
            <a:endParaRPr lang="en-AU" dirty="0"/>
          </a:p>
          <a:p>
            <a:r>
              <a:rPr lang="en-AU" dirty="0" err="1"/>
              <a:t>E.g</a:t>
            </a:r>
            <a:r>
              <a:rPr lang="en-AU" dirty="0"/>
              <a:t> </a:t>
            </a:r>
            <a:r>
              <a:rPr lang="en-AU" dirty="0" smtClean="0"/>
              <a:t>Hover or holding a racquet</a:t>
            </a:r>
          </a:p>
          <a:p>
            <a:endParaRPr lang="en-AU" dirty="0"/>
          </a:p>
          <a:p>
            <a:endParaRPr lang="en-AU" dirty="0"/>
          </a:p>
        </p:txBody>
      </p:sp>
      <p:sp>
        <p:nvSpPr>
          <p:cNvPr id="4" name="Title 3"/>
          <p:cNvSpPr>
            <a:spLocks noGrp="1"/>
          </p:cNvSpPr>
          <p:nvPr>
            <p:ph type="title"/>
          </p:nvPr>
        </p:nvSpPr>
        <p:spPr/>
        <p:txBody>
          <a:bodyPr/>
          <a:lstStyle/>
          <a:p>
            <a:endParaRPr lang="en-AU"/>
          </a:p>
        </p:txBody>
      </p:sp>
    </p:spTree>
  </p:cSld>
  <p:clrMapOvr>
    <a:masterClrMapping/>
  </p:clrMapOvr>
  <p:transition>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par>
                                <p:cTn id="18" presetID="4" presetClass="entr" presetSubtype="16"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ox(in)">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a:xfrm>
            <a:off x="500034" y="714356"/>
            <a:ext cx="8229600" cy="4389120"/>
          </a:xfrm>
        </p:spPr>
        <p:txBody>
          <a:bodyPr/>
          <a:lstStyle/>
          <a:p>
            <a:r>
              <a:rPr lang="en-AU" b="1" dirty="0" smtClean="0"/>
              <a:t>3. </a:t>
            </a:r>
            <a:r>
              <a:rPr lang="en-AU" b="1" dirty="0" err="1" smtClean="0"/>
              <a:t>Isokinetic</a:t>
            </a:r>
            <a:endParaRPr lang="en-AU" dirty="0"/>
          </a:p>
          <a:p>
            <a:pPr>
              <a:buNone/>
            </a:pPr>
            <a:r>
              <a:rPr lang="en-AU" dirty="0" smtClean="0"/>
              <a:t>	Occurs </a:t>
            </a:r>
            <a:r>
              <a:rPr lang="en-AU" dirty="0"/>
              <a:t>when the tension is a muscle is </a:t>
            </a:r>
            <a:r>
              <a:rPr lang="en-AU" dirty="0" smtClean="0"/>
              <a:t>constant throughout </a:t>
            </a:r>
            <a:r>
              <a:rPr lang="en-AU" dirty="0"/>
              <a:t>a range of motion. Only possible with the use of specialised gym </a:t>
            </a:r>
            <a:r>
              <a:rPr lang="en-AU" dirty="0" smtClean="0"/>
              <a:t>equipment</a:t>
            </a:r>
          </a:p>
          <a:p>
            <a:pPr>
              <a:buNone/>
            </a:pPr>
            <a:endParaRPr lang="en-AU" dirty="0" smtClean="0"/>
          </a:p>
          <a:p>
            <a:pPr>
              <a:buNone/>
            </a:pPr>
            <a:endParaRPr lang="en-AU" sz="5400" dirty="0" smtClean="0"/>
          </a:p>
          <a:p>
            <a:pPr>
              <a:buNone/>
            </a:pPr>
            <a:r>
              <a:rPr lang="en-AU" sz="5400" dirty="0" smtClean="0"/>
              <a:t>TMK</a:t>
            </a:r>
            <a:endParaRPr lang="en-AU" sz="5400" dirty="0"/>
          </a:p>
          <a:p>
            <a:endParaRPr lang="en-AU" dirty="0"/>
          </a:p>
        </p:txBody>
      </p:sp>
      <p:pic>
        <p:nvPicPr>
          <p:cNvPr id="4" name="Picture 3" descr="108.jpg"/>
          <p:cNvPicPr>
            <a:picLocks noChangeAspect="1"/>
          </p:cNvPicPr>
          <p:nvPr/>
        </p:nvPicPr>
        <p:blipFill>
          <a:blip r:embed="rId2" cstate="print"/>
          <a:stretch>
            <a:fillRect/>
          </a:stretch>
        </p:blipFill>
        <p:spPr>
          <a:xfrm>
            <a:off x="3143240" y="2786059"/>
            <a:ext cx="5429254" cy="407194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ox(i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Types of muscle</a:t>
            </a:r>
            <a:endParaRPr lang="en-AU" dirty="0"/>
          </a:p>
        </p:txBody>
      </p:sp>
      <p:sp>
        <p:nvSpPr>
          <p:cNvPr id="3" name="Content Placeholder 2"/>
          <p:cNvSpPr>
            <a:spLocks noGrp="1"/>
          </p:cNvSpPr>
          <p:nvPr>
            <p:ph idx="1"/>
          </p:nvPr>
        </p:nvSpPr>
        <p:spPr/>
        <p:txBody>
          <a:bodyPr/>
          <a:lstStyle/>
          <a:p>
            <a:pPr lvl="0">
              <a:buNone/>
            </a:pPr>
            <a:r>
              <a:rPr lang="en-AU" dirty="0" smtClean="0"/>
              <a:t>- </a:t>
            </a:r>
            <a:r>
              <a:rPr lang="en-AU" sz="2400" dirty="0" smtClean="0"/>
              <a:t>Types</a:t>
            </a:r>
          </a:p>
          <a:p>
            <a:pPr>
              <a:buFontTx/>
              <a:buChar char="-"/>
            </a:pPr>
            <a:r>
              <a:rPr lang="en-AU" sz="2400" b="1" dirty="0" smtClean="0"/>
              <a:t>Skeletal muscles </a:t>
            </a:r>
            <a:r>
              <a:rPr lang="en-AU" sz="2400" dirty="0" smtClean="0"/>
              <a:t>(voluntary) - attached to bones and allow for movement, striated in appearance</a:t>
            </a:r>
          </a:p>
          <a:p>
            <a:pPr>
              <a:buFontTx/>
              <a:buChar char="-"/>
            </a:pPr>
            <a:r>
              <a:rPr lang="en-AU" sz="2400" b="1" dirty="0" smtClean="0"/>
              <a:t>Smooth muscles </a:t>
            </a:r>
            <a:r>
              <a:rPr lang="en-AU" sz="2400" dirty="0" smtClean="0"/>
              <a:t>(involuntary)- line blood vessels and the walls of digestive system</a:t>
            </a:r>
          </a:p>
          <a:p>
            <a:pPr>
              <a:buFontTx/>
              <a:buChar char="-"/>
            </a:pPr>
            <a:r>
              <a:rPr lang="en-AU" sz="2400" b="1" dirty="0" smtClean="0"/>
              <a:t>Cardiac Muscles </a:t>
            </a:r>
            <a:r>
              <a:rPr lang="en-AU" sz="2400" dirty="0" smtClean="0"/>
              <a:t>(involuntary) – Make up the walls of the heart and </a:t>
            </a:r>
            <a:r>
              <a:rPr lang="en-AU" sz="2400" dirty="0" smtClean="0"/>
              <a:t>striated.</a:t>
            </a:r>
            <a:endParaRPr lang="en-AU" sz="2400" dirty="0" smtClean="0"/>
          </a:p>
          <a:p>
            <a:pPr>
              <a:buFontTx/>
              <a:buChar char="-"/>
            </a:pPr>
            <a:endParaRPr lang="en-AU" sz="2400" b="1" dirty="0"/>
          </a:p>
          <a:p>
            <a:pPr>
              <a:buNone/>
            </a:pPr>
            <a:endParaRPr lang="en-AU" dirty="0"/>
          </a:p>
        </p:txBody>
      </p:sp>
      <p:pic>
        <p:nvPicPr>
          <p:cNvPr id="1027" name="Picture 3" descr="C:\Documents and Settings\08493075\Local Settings\Temporary Internet Files\Content.IE5\1GAZVUU6\MC900438745[1].jpg"/>
          <p:cNvPicPr>
            <a:picLocks noChangeAspect="1" noChangeArrowheads="1"/>
          </p:cNvPicPr>
          <p:nvPr/>
        </p:nvPicPr>
        <p:blipFill>
          <a:blip r:embed="rId2" cstate="print"/>
          <a:srcRect/>
          <a:stretch>
            <a:fillRect/>
          </a:stretch>
        </p:blipFill>
        <p:spPr bwMode="auto">
          <a:xfrm>
            <a:off x="6372200" y="4485117"/>
            <a:ext cx="1779662" cy="2372883"/>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27"/>
                                        </p:tgtEl>
                                        <p:attrNameLst>
                                          <p:attrName>style.visibility</p:attrName>
                                        </p:attrNameLst>
                                      </p:cBhvr>
                                      <p:to>
                                        <p:strVal val="visible"/>
                                      </p:to>
                                    </p:set>
                                    <p:animEffect transition="in" filter="blinds(horizontal)">
                                      <p:cBhvr>
                                        <p:cTn id="32"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AU" dirty="0" smtClean="0"/>
              <a:t>Skeletal muscles</a:t>
            </a:r>
            <a:endParaRPr lang="en-AU" dirty="0"/>
          </a:p>
        </p:txBody>
      </p:sp>
      <p:sp>
        <p:nvSpPr>
          <p:cNvPr id="3" name="Content Placeholder 2"/>
          <p:cNvSpPr>
            <a:spLocks noGrp="1"/>
          </p:cNvSpPr>
          <p:nvPr>
            <p:ph idx="1"/>
          </p:nvPr>
        </p:nvSpPr>
        <p:spPr>
          <a:xfrm>
            <a:off x="467544" y="1484784"/>
            <a:ext cx="8229600" cy="4389120"/>
          </a:xfrm>
        </p:spPr>
        <p:txBody>
          <a:bodyPr/>
          <a:lstStyle/>
          <a:p>
            <a:r>
              <a:rPr lang="en-AU" dirty="0" smtClean="0"/>
              <a:t>Skeletal muscles can be further classified into either </a:t>
            </a:r>
          </a:p>
          <a:p>
            <a:pPr>
              <a:buFontTx/>
              <a:buChar char="-"/>
            </a:pPr>
            <a:r>
              <a:rPr lang="en-AU" b="1" dirty="0" err="1" smtClean="0"/>
              <a:t>Fusiform</a:t>
            </a:r>
            <a:endParaRPr lang="en-AU" b="1" dirty="0" smtClean="0"/>
          </a:p>
          <a:p>
            <a:pPr>
              <a:buFontTx/>
              <a:buChar char="-"/>
            </a:pPr>
            <a:r>
              <a:rPr lang="en-AU" dirty="0" smtClean="0"/>
              <a:t>Fibres run at the same angle the tendon </a:t>
            </a:r>
          </a:p>
          <a:p>
            <a:pPr>
              <a:buNone/>
            </a:pPr>
            <a:r>
              <a:rPr lang="en-AU" dirty="0" smtClean="0"/>
              <a:t>	</a:t>
            </a:r>
            <a:r>
              <a:rPr lang="en-AU" dirty="0" err="1" smtClean="0"/>
              <a:t>Eg</a:t>
            </a:r>
            <a:r>
              <a:rPr lang="en-AU" dirty="0" smtClean="0"/>
              <a:t>. Bicep</a:t>
            </a:r>
          </a:p>
          <a:p>
            <a:pPr>
              <a:buFontTx/>
              <a:buChar char="-"/>
            </a:pPr>
            <a:r>
              <a:rPr lang="en-AU" b="1" dirty="0" err="1" smtClean="0"/>
              <a:t>Penniform</a:t>
            </a:r>
            <a:endParaRPr lang="en-AU" b="1" dirty="0" smtClean="0"/>
          </a:p>
          <a:p>
            <a:pPr>
              <a:buFontTx/>
              <a:buChar char="-"/>
            </a:pPr>
            <a:r>
              <a:rPr lang="en-AU" dirty="0" smtClean="0"/>
              <a:t>Muscle fibres run at an angle to the tendon</a:t>
            </a:r>
          </a:p>
          <a:p>
            <a:pPr>
              <a:buFontTx/>
              <a:buChar char="-"/>
            </a:pPr>
            <a:r>
              <a:rPr lang="en-AU" dirty="0" err="1" smtClean="0"/>
              <a:t>E.g</a:t>
            </a:r>
            <a:r>
              <a:rPr lang="en-AU" dirty="0" smtClean="0"/>
              <a:t> Castrocnemius </a:t>
            </a:r>
          </a:p>
          <a:p>
            <a:pPr>
              <a:buNone/>
            </a:pPr>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ox(in)">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ox(in)">
                                      <p:cBhvr>
                                        <p:cTn id="21" dur="500"/>
                                        <p:tgtEl>
                                          <p:spTgt spid="3">
                                            <p:txEl>
                                              <p:pRg st="4" end="4"/>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ox(in)">
                                      <p:cBhvr>
                                        <p:cTn id="24" dur="500"/>
                                        <p:tgtEl>
                                          <p:spTgt spid="3">
                                            <p:txEl>
                                              <p:pRg st="5" end="5"/>
                                            </p:txEl>
                                          </p:spTgt>
                                        </p:tgtEl>
                                      </p:cBhvr>
                                    </p:animEffect>
                                  </p:childTnLst>
                                </p:cTn>
                              </p:par>
                              <p:par>
                                <p:cTn id="25" presetID="4" presetClass="entr" presetSubtype="16"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ox(in)">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Fusiform</a:t>
            </a:r>
            <a:r>
              <a:rPr lang="en-AU" dirty="0" smtClean="0"/>
              <a:t>          </a:t>
            </a:r>
            <a:r>
              <a:rPr lang="en-AU" dirty="0" err="1" smtClean="0"/>
              <a:t>vs</a:t>
            </a:r>
            <a:r>
              <a:rPr lang="en-AU" dirty="0" smtClean="0"/>
              <a:t>       </a:t>
            </a:r>
            <a:r>
              <a:rPr lang="en-AU" dirty="0" err="1" smtClean="0"/>
              <a:t>Penniform</a:t>
            </a:r>
            <a:endParaRPr lang="en-AU"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403648" y="2132856"/>
            <a:ext cx="2376264" cy="3981848"/>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5292080" y="2420888"/>
            <a:ext cx="2232248" cy="425483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blinds(horizontal)">
                                      <p:cBhvr>
                                        <p:cTn id="12" dur="5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075"/>
                                        </p:tgtEl>
                                        <p:attrNameLst>
                                          <p:attrName>style.visibility</p:attrName>
                                        </p:attrNameLst>
                                      </p:cBhvr>
                                      <p:to>
                                        <p:strVal val="visible"/>
                                      </p:to>
                                    </p:set>
                                    <p:animEffect transition="in" filter="blinds(horizontal)">
                                      <p:cBhvr>
                                        <p:cTn id="17"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normAutofit fontScale="90000"/>
          </a:bodyPr>
          <a:lstStyle/>
          <a:p>
            <a:r>
              <a:rPr lang="en-AU" dirty="0" smtClean="0"/>
              <a:t>Nervous control of muscles</a:t>
            </a:r>
            <a:br>
              <a:rPr lang="en-AU" dirty="0" smtClean="0"/>
            </a:br>
            <a:endParaRPr lang="en-AU"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5220072" y="1700808"/>
            <a:ext cx="3643089" cy="4245705"/>
          </a:xfrm>
          <a:prstGeom prst="rect">
            <a:avLst/>
          </a:prstGeom>
          <a:noFill/>
          <a:ln w="9525">
            <a:noFill/>
            <a:miter lim="800000"/>
            <a:headEnd/>
            <a:tailEnd/>
          </a:ln>
        </p:spPr>
      </p:pic>
      <p:sp>
        <p:nvSpPr>
          <p:cNvPr id="5" name="TextBox 4"/>
          <p:cNvSpPr txBox="1"/>
          <p:nvPr/>
        </p:nvSpPr>
        <p:spPr>
          <a:xfrm>
            <a:off x="683568" y="980728"/>
            <a:ext cx="4608512" cy="8679299"/>
          </a:xfrm>
          <a:prstGeom prst="rect">
            <a:avLst/>
          </a:prstGeom>
          <a:noFill/>
        </p:spPr>
        <p:txBody>
          <a:bodyPr wrap="square" rtlCol="0">
            <a:spAutoFit/>
          </a:bodyPr>
          <a:lstStyle/>
          <a:p>
            <a:r>
              <a:rPr lang="en-AU" dirty="0" smtClean="0"/>
              <a:t>The neuron (nerve cell) is responsible for transferring electrical impulses  from the brain to the muscles. Neurons are connected end on end until they reach the muscle. </a:t>
            </a:r>
          </a:p>
          <a:p>
            <a:endParaRPr lang="en-AU" dirty="0" smtClean="0"/>
          </a:p>
          <a:p>
            <a:r>
              <a:rPr lang="en-AU" dirty="0" smtClean="0"/>
              <a:t>A basic pathway of a signal is as follows: </a:t>
            </a:r>
          </a:p>
          <a:p>
            <a:r>
              <a:rPr lang="en-AU" b="1" dirty="0" smtClean="0"/>
              <a:t>Receptors</a:t>
            </a:r>
          </a:p>
          <a:p>
            <a:endParaRPr lang="en-AU" b="1" dirty="0" smtClean="0"/>
          </a:p>
          <a:p>
            <a:r>
              <a:rPr lang="en-AU" b="1" dirty="0" smtClean="0"/>
              <a:t>Sensory Neuron</a:t>
            </a:r>
          </a:p>
          <a:p>
            <a:endParaRPr lang="en-AU" b="1" dirty="0" smtClean="0"/>
          </a:p>
          <a:p>
            <a:r>
              <a:rPr lang="en-AU" b="1" dirty="0" smtClean="0"/>
              <a:t>CNS/Brain</a:t>
            </a:r>
          </a:p>
          <a:p>
            <a:endParaRPr lang="en-AU" b="1" dirty="0" smtClean="0"/>
          </a:p>
          <a:p>
            <a:r>
              <a:rPr lang="en-AU" b="1" dirty="0" smtClean="0"/>
              <a:t>Motor Neuron</a:t>
            </a:r>
          </a:p>
          <a:p>
            <a:endParaRPr lang="en-AU" b="1" dirty="0" smtClean="0"/>
          </a:p>
          <a:p>
            <a:r>
              <a:rPr lang="en-AU" b="1" dirty="0" smtClean="0"/>
              <a:t>Muscles (via neuromuscular junction)</a:t>
            </a:r>
          </a:p>
          <a:p>
            <a:endParaRPr lang="en-AU" b="1" dirty="0" smtClean="0"/>
          </a:p>
          <a:p>
            <a:endParaRPr lang="en-AU" b="1"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a:p>
        </p:txBody>
      </p:sp>
      <p:cxnSp>
        <p:nvCxnSpPr>
          <p:cNvPr id="7" name="Straight Arrow Connector 6"/>
          <p:cNvCxnSpPr/>
          <p:nvPr/>
        </p:nvCxnSpPr>
        <p:spPr>
          <a:xfrm rot="5400000">
            <a:off x="1044402" y="3140174"/>
            <a:ext cx="2880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1044402" y="4724350"/>
            <a:ext cx="2880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044402" y="3644230"/>
            <a:ext cx="2880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1044402" y="4220294"/>
            <a:ext cx="2880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blinds(horizontal)">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linds(horizontal)">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blinds(horizontal)">
                                      <p:cBhvr>
                                        <p:cTn id="22" dur="500"/>
                                        <p:tgtEl>
                                          <p:spTgt spid="5">
                                            <p:txEl>
                                              <p:pRg st="2" end="2"/>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blinds(horizontal)">
                                      <p:cBhvr>
                                        <p:cTn id="25" dur="500"/>
                                        <p:tgtEl>
                                          <p:spTgt spid="5">
                                            <p:txEl>
                                              <p:pRg st="3" end="3"/>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blinds(horizontal)">
                                      <p:cBhvr>
                                        <p:cTn id="28" dur="500"/>
                                        <p:tgtEl>
                                          <p:spTgt spid="5">
                                            <p:txEl>
                                              <p:pRg st="5" end="5"/>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Effect transition="in" filter="blinds(horizontal)">
                                      <p:cBhvr>
                                        <p:cTn id="31" dur="500"/>
                                        <p:tgtEl>
                                          <p:spTgt spid="5">
                                            <p:txEl>
                                              <p:pRg st="7" end="7"/>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5">
                                            <p:txEl>
                                              <p:pRg st="9" end="9"/>
                                            </p:txEl>
                                          </p:spTgt>
                                        </p:tgtEl>
                                        <p:attrNameLst>
                                          <p:attrName>style.visibility</p:attrName>
                                        </p:attrNameLst>
                                      </p:cBhvr>
                                      <p:to>
                                        <p:strVal val="visible"/>
                                      </p:to>
                                    </p:set>
                                    <p:animEffect transition="in" filter="blinds(horizontal)">
                                      <p:cBhvr>
                                        <p:cTn id="34" dur="500"/>
                                        <p:tgtEl>
                                          <p:spTgt spid="5">
                                            <p:txEl>
                                              <p:pRg st="9" end="9"/>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5">
                                            <p:txEl>
                                              <p:pRg st="11" end="11"/>
                                            </p:txEl>
                                          </p:spTgt>
                                        </p:tgtEl>
                                        <p:attrNameLst>
                                          <p:attrName>style.visibility</p:attrName>
                                        </p:attrNameLst>
                                      </p:cBhvr>
                                      <p:to>
                                        <p:strVal val="visible"/>
                                      </p:to>
                                    </p:set>
                                    <p:animEffect transition="in" filter="blinds(horizontal)">
                                      <p:cBhvr>
                                        <p:cTn id="37"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Neuromuscular Junction</a:t>
            </a:r>
            <a:endParaRPr lang="en-AU"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655277" y="2348880"/>
            <a:ext cx="4488723" cy="3312368"/>
          </a:xfrm>
          <a:prstGeom prst="rect">
            <a:avLst/>
          </a:prstGeom>
          <a:noFill/>
          <a:ln w="9525">
            <a:noFill/>
            <a:miter lim="800000"/>
            <a:headEnd/>
            <a:tailEnd/>
          </a:ln>
        </p:spPr>
      </p:pic>
      <p:sp>
        <p:nvSpPr>
          <p:cNvPr id="5" name="TextBox 4"/>
          <p:cNvSpPr txBox="1"/>
          <p:nvPr/>
        </p:nvSpPr>
        <p:spPr>
          <a:xfrm>
            <a:off x="179512" y="1916832"/>
            <a:ext cx="4680520" cy="4893647"/>
          </a:xfrm>
          <a:prstGeom prst="rect">
            <a:avLst/>
          </a:prstGeom>
          <a:noFill/>
        </p:spPr>
        <p:txBody>
          <a:bodyPr wrap="square" rtlCol="0">
            <a:spAutoFit/>
          </a:bodyPr>
          <a:lstStyle/>
          <a:p>
            <a:r>
              <a:rPr lang="en-AU" sz="2400" dirty="0" smtClean="0"/>
              <a:t>The Neuromuscular junction is where the neuron meets the muscle.  There is no direct contact between the two surfaces, when the impulse reaches the ‘end of the line’ it causes the release of chemicals knows as neurotransmitters. </a:t>
            </a:r>
          </a:p>
          <a:p>
            <a:r>
              <a:rPr lang="en-AU" sz="2400" dirty="0" smtClean="0"/>
              <a:t>The release of these transmitters results in a chemical reaction that release CA + stored in the muscle, resulting in muscle contractions and movement. </a:t>
            </a:r>
            <a:endParaRPr lang="en-AU"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box(in)">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a:t>Sliding filament </a:t>
            </a:r>
            <a:r>
              <a:rPr lang="en-AU" b="1" dirty="0" smtClean="0"/>
              <a:t>theory</a:t>
            </a:r>
            <a:endParaRPr lang="en-AU" dirty="0"/>
          </a:p>
        </p:txBody>
      </p:sp>
      <p:sp>
        <p:nvSpPr>
          <p:cNvPr id="3" name="Content Placeholder 2"/>
          <p:cNvSpPr>
            <a:spLocks noGrp="1"/>
          </p:cNvSpPr>
          <p:nvPr>
            <p:ph idx="1"/>
          </p:nvPr>
        </p:nvSpPr>
        <p:spPr/>
        <p:txBody>
          <a:bodyPr>
            <a:normAutofit fontScale="85000" lnSpcReduction="10000"/>
          </a:bodyPr>
          <a:lstStyle/>
          <a:p>
            <a:pPr>
              <a:buNone/>
            </a:pPr>
            <a:r>
              <a:rPr lang="en-AU" b="1" dirty="0" smtClean="0"/>
              <a:t>THE  SARCOMERE</a:t>
            </a:r>
            <a:endParaRPr lang="en-AU" dirty="0" smtClean="0"/>
          </a:p>
          <a:p>
            <a:pPr>
              <a:buNone/>
            </a:pPr>
            <a:r>
              <a:rPr lang="en-AU" dirty="0" smtClean="0"/>
              <a:t>Main parts include: </a:t>
            </a:r>
          </a:p>
          <a:p>
            <a:pPr lvl="0"/>
            <a:r>
              <a:rPr lang="en-AU" dirty="0" err="1" smtClean="0"/>
              <a:t>Actin</a:t>
            </a:r>
            <a:r>
              <a:rPr lang="en-AU" dirty="0" smtClean="0"/>
              <a:t> and Myosin</a:t>
            </a:r>
          </a:p>
          <a:p>
            <a:pPr lvl="0"/>
            <a:r>
              <a:rPr lang="en-AU" dirty="0" err="1" smtClean="0"/>
              <a:t>Crossbridges</a:t>
            </a:r>
            <a:endParaRPr lang="en-AU" dirty="0" smtClean="0"/>
          </a:p>
          <a:p>
            <a:pPr lvl="0"/>
            <a:r>
              <a:rPr lang="en-AU" dirty="0" smtClean="0"/>
              <a:t>I Band</a:t>
            </a:r>
          </a:p>
          <a:p>
            <a:pPr lvl="0"/>
            <a:r>
              <a:rPr lang="en-AU" dirty="0" smtClean="0"/>
              <a:t>A Band</a:t>
            </a:r>
          </a:p>
          <a:p>
            <a:pPr lvl="0"/>
            <a:r>
              <a:rPr lang="en-AU" dirty="0" smtClean="0"/>
              <a:t>H zone</a:t>
            </a:r>
          </a:p>
          <a:p>
            <a:pPr lvl="0"/>
            <a:r>
              <a:rPr lang="en-AU" dirty="0" smtClean="0"/>
              <a:t>Z line</a:t>
            </a:r>
          </a:p>
          <a:p>
            <a:pPr lvl="0">
              <a:buNone/>
            </a:pPr>
            <a:endParaRPr lang="en-AU" dirty="0" smtClean="0"/>
          </a:p>
          <a:p>
            <a:pPr lvl="0"/>
            <a:r>
              <a:rPr lang="en-AU" sz="1700" dirty="0" smtClean="0">
                <a:hlinkClick r:id="rId2"/>
              </a:rPr>
              <a:t>http://highered.mcgraw-hill.com/sites/0072495855/student_view0/chapter10/animation__sarcomere_contraction.html</a:t>
            </a:r>
            <a:endParaRPr lang="en-AU" sz="1700" dirty="0" smtClean="0"/>
          </a:p>
          <a:p>
            <a:pPr lvl="0">
              <a:buNone/>
            </a:pPr>
            <a:endParaRPr lang="en-AU" sz="1700" dirty="0" smtClean="0"/>
          </a:p>
          <a:p>
            <a:pPr lvl="0">
              <a:buNone/>
            </a:pPr>
            <a:r>
              <a:rPr lang="en-AU" dirty="0" smtClean="0"/>
              <a:t>Draw a relaxed sarcomere labelling the above elements. </a:t>
            </a:r>
          </a:p>
          <a:p>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linds(horizontal)">
                                      <p:cBhvr>
                                        <p:cTn id="20" dur="500"/>
                                        <p:tgtEl>
                                          <p:spTgt spid="3">
                                            <p:txEl>
                                              <p:pRg st="2" end="2"/>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500"/>
                                        <p:tgtEl>
                                          <p:spTgt spid="3">
                                            <p:txEl>
                                              <p:pRg st="3" end="3"/>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blinds(horizontal)">
                                      <p:cBhvr>
                                        <p:cTn id="26" dur="500"/>
                                        <p:tgtEl>
                                          <p:spTgt spid="3">
                                            <p:txEl>
                                              <p:pRg st="4" end="4"/>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blinds(horizontal)">
                                      <p:cBhvr>
                                        <p:cTn id="29" dur="500"/>
                                        <p:tgtEl>
                                          <p:spTgt spid="3">
                                            <p:txEl>
                                              <p:pRg st="5" end="5"/>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blinds(horizontal)">
                                      <p:cBhvr>
                                        <p:cTn id="35" dur="5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box(in)">
                                      <p:cBhvr>
                                        <p:cTn id="40" dur="500"/>
                                        <p:tgtEl>
                                          <p:spTgt spid="3">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Effect transition="in" filter="blinds(horizontal)">
                                      <p:cBhvr>
                                        <p:cTn id="4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Sarcomere</a:t>
            </a:r>
            <a:endParaRPr lang="en-AU" dirty="0"/>
          </a:p>
        </p:txBody>
      </p:sp>
      <p:sp>
        <p:nvSpPr>
          <p:cNvPr id="3" name="Content Placeholder 2"/>
          <p:cNvSpPr>
            <a:spLocks noGrp="1"/>
          </p:cNvSpPr>
          <p:nvPr>
            <p:ph idx="1"/>
          </p:nvPr>
        </p:nvSpPr>
        <p:spPr/>
        <p:txBody>
          <a:bodyPr/>
          <a:lstStyle/>
          <a:p>
            <a:r>
              <a:rPr lang="en-AU" b="1" dirty="0" err="1" smtClean="0"/>
              <a:t>Sarcomeres</a:t>
            </a:r>
            <a:r>
              <a:rPr lang="en-AU" dirty="0" smtClean="0"/>
              <a:t> are tiny units, stacked up end on end to each other to form parts of muscles (myofibril)</a:t>
            </a:r>
          </a:p>
          <a:p>
            <a:r>
              <a:rPr lang="en-AU" dirty="0" smtClean="0"/>
              <a:t>Cross bridges are ‘oar like’ that stick out of myosin to ‘grab ‘ </a:t>
            </a:r>
            <a:r>
              <a:rPr lang="en-AU" dirty="0" err="1" smtClean="0"/>
              <a:t>actin</a:t>
            </a:r>
            <a:r>
              <a:rPr lang="en-AU" dirty="0" smtClean="0"/>
              <a:t> filaments.</a:t>
            </a:r>
          </a:p>
          <a:p>
            <a:r>
              <a:rPr lang="en-AU" dirty="0" smtClean="0"/>
              <a:t>During contraction the H Zone and the I band will virtually disappear. </a:t>
            </a:r>
          </a:p>
          <a:p>
            <a:r>
              <a:rPr lang="en-AU" dirty="0" smtClean="0"/>
              <a:t>The A band doesn't decrease in size as the myosin stays the same length. </a:t>
            </a:r>
          </a:p>
          <a:p>
            <a:endParaRPr lang="en-AU" dirty="0" smtClean="0"/>
          </a:p>
          <a:p>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Agonist/Antagonist relationship</a:t>
            </a:r>
            <a:endParaRPr lang="en-AU" dirty="0"/>
          </a:p>
        </p:txBody>
      </p:sp>
      <p:sp>
        <p:nvSpPr>
          <p:cNvPr id="3" name="Content Placeholder 2"/>
          <p:cNvSpPr>
            <a:spLocks noGrp="1"/>
          </p:cNvSpPr>
          <p:nvPr>
            <p:ph idx="1"/>
          </p:nvPr>
        </p:nvSpPr>
        <p:spPr/>
        <p:txBody>
          <a:bodyPr/>
          <a:lstStyle/>
          <a:p>
            <a:r>
              <a:rPr lang="en-AU" dirty="0"/>
              <a:t>Skeletal muscles usually work in teams to produce a movement. The muscle that is responsible for the movement is called the ‘</a:t>
            </a:r>
            <a:r>
              <a:rPr lang="en-AU" b="1" dirty="0"/>
              <a:t>agonist</a:t>
            </a:r>
            <a:r>
              <a:rPr lang="en-AU" dirty="0"/>
              <a:t>’ (prime mover). The agonist shortens in length as the movement happens.</a:t>
            </a:r>
          </a:p>
          <a:p>
            <a:r>
              <a:rPr lang="en-AU" dirty="0"/>
              <a:t>The opposing muscle lengthens. This muscle is known as the ‘</a:t>
            </a:r>
            <a:r>
              <a:rPr lang="en-AU" b="1" dirty="0"/>
              <a:t>antagonist’. </a:t>
            </a:r>
            <a:endParaRPr lang="en-AU" dirty="0"/>
          </a:p>
          <a:p>
            <a:r>
              <a:rPr lang="en-AU" dirty="0" smtClean="0"/>
              <a:t>Examples – list four different examples found in human body. </a:t>
            </a:r>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456</TotalTime>
  <Words>418</Words>
  <Application>Microsoft Office PowerPoint</Application>
  <PresentationFormat>On-screen Show (4:3)</PresentationFormat>
  <Paragraphs>83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Muscular System</vt:lpstr>
      <vt:lpstr>Types of muscle</vt:lpstr>
      <vt:lpstr>Skeletal muscles</vt:lpstr>
      <vt:lpstr>Fusiform          vs       Penniform</vt:lpstr>
      <vt:lpstr>Nervous control of muscles </vt:lpstr>
      <vt:lpstr>Neuromuscular Junction</vt:lpstr>
      <vt:lpstr>Sliding filament theory</vt:lpstr>
      <vt:lpstr>Sarcomere</vt:lpstr>
      <vt:lpstr>Agonist/Antagonist relationship</vt:lpstr>
      <vt:lpstr>Which one is the agonist during extension? Why</vt:lpstr>
      <vt:lpstr> Types of contractions </vt:lpstr>
      <vt:lpstr>PowerPoint Presentation</vt:lpstr>
      <vt:lpstr>PowerPoint Presentation</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Muscular System</dc:title>
  <dc:creator>john</dc:creator>
  <cp:lastModifiedBy>Patrick Lynch</cp:lastModifiedBy>
  <cp:revision>23</cp:revision>
  <dcterms:created xsi:type="dcterms:W3CDTF">2010-06-23T08:05:26Z</dcterms:created>
  <dcterms:modified xsi:type="dcterms:W3CDTF">2013-02-11T02:54:51Z</dcterms:modified>
</cp:coreProperties>
</file>