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6"/>
  </p:handoutMasterIdLst>
  <p:sldIdLst>
    <p:sldId id="256" r:id="rId2"/>
    <p:sldId id="270" r:id="rId3"/>
    <p:sldId id="257" r:id="rId4"/>
    <p:sldId id="259" r:id="rId5"/>
    <p:sldId id="260" r:id="rId6"/>
    <p:sldId id="261" r:id="rId7"/>
    <p:sldId id="262" r:id="rId8"/>
    <p:sldId id="263" r:id="rId9"/>
    <p:sldId id="267" r:id="rId10"/>
    <p:sldId id="264" r:id="rId11"/>
    <p:sldId id="265" r:id="rId12"/>
    <p:sldId id="266" r:id="rId13"/>
    <p:sldId id="269" r:id="rId14"/>
    <p:sldId id="268" r:id="rId15"/>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AE9429F5-30FE-4605-9DE7-187F8BF15A45}" type="datetimeFigureOut">
              <a:rPr lang="en-US" smtClean="0"/>
              <a:pPr/>
              <a:t>2/3/2011</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B2D94661-A198-4B8D-9A89-8FF1309CB8E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141B844-5011-4E39-A509-ADF3E24B5F42}" type="datetimeFigureOut">
              <a:rPr lang="en-US" smtClean="0"/>
              <a:pPr/>
              <a:t>2/3/2011</a:t>
            </a:fld>
            <a:endParaRPr lang="en-AU"/>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AU"/>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9186B9D-3CC8-4CA1-BBBE-A9F4EE3EED14}"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41B844-5011-4E39-A509-ADF3E24B5F42}" type="datetimeFigureOut">
              <a:rPr lang="en-US" smtClean="0"/>
              <a:pPr/>
              <a:t>2/3/2011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186B9D-3CC8-4CA1-BBBE-A9F4EE3EED1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41B844-5011-4E39-A509-ADF3E24B5F42}" type="datetimeFigureOut">
              <a:rPr lang="en-US" smtClean="0"/>
              <a:pPr/>
              <a:t>2/3/2011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186B9D-3CC8-4CA1-BBBE-A9F4EE3EED14}"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141B844-5011-4E39-A509-ADF3E24B5F42}" type="datetimeFigureOut">
              <a:rPr lang="en-US" smtClean="0"/>
              <a:pPr/>
              <a:t>2/3/2011</a:t>
            </a:fld>
            <a:endParaRPr lang="en-AU"/>
          </a:p>
        </p:txBody>
      </p:sp>
      <p:sp>
        <p:nvSpPr>
          <p:cNvPr id="9" name="Slide Number Placeholder 8"/>
          <p:cNvSpPr>
            <a:spLocks noGrp="1"/>
          </p:cNvSpPr>
          <p:nvPr>
            <p:ph type="sldNum" sz="quarter" idx="15"/>
          </p:nvPr>
        </p:nvSpPr>
        <p:spPr/>
        <p:txBody>
          <a:bodyPr rtlCol="0"/>
          <a:lstStyle/>
          <a:p>
            <a:fld id="{69186B9D-3CC8-4CA1-BBBE-A9F4EE3EED14}" type="slidenum">
              <a:rPr lang="en-AU" smtClean="0"/>
              <a:pPr/>
              <a:t>‹#›</a:t>
            </a:fld>
            <a:endParaRPr lang="en-AU"/>
          </a:p>
        </p:txBody>
      </p:sp>
      <p:sp>
        <p:nvSpPr>
          <p:cNvPr id="10" name="Footer Placeholder 9"/>
          <p:cNvSpPr>
            <a:spLocks noGrp="1"/>
          </p:cNvSpPr>
          <p:nvPr>
            <p:ph type="ftr" sz="quarter" idx="16"/>
          </p:nvPr>
        </p:nvSpPr>
        <p:spPr/>
        <p:txBody>
          <a:bodyPr rtlCol="0"/>
          <a:lstStyle/>
          <a:p>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141B844-5011-4E39-A509-ADF3E24B5F42}" type="datetimeFigureOut">
              <a:rPr lang="en-US" smtClean="0"/>
              <a:pPr/>
              <a:t>2/3/2011</a:t>
            </a:fld>
            <a:endParaRPr lang="en-AU"/>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AU"/>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9186B9D-3CC8-4CA1-BBBE-A9F4EE3EED14}"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141B844-5011-4E39-A509-ADF3E24B5F42}" type="datetimeFigureOut">
              <a:rPr lang="en-US" smtClean="0"/>
              <a:pPr/>
              <a:t>2/3/2011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9186B9D-3CC8-4CA1-BBBE-A9F4EE3EED14}" type="slidenum">
              <a:rPr lang="en-AU" smtClean="0"/>
              <a:pPr/>
              <a:t>‹#›</a:t>
            </a:fld>
            <a:endParaRPr lang="en-AU"/>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141B844-5011-4E39-A509-ADF3E24B5F42}" type="datetimeFigureOut">
              <a:rPr lang="en-US" smtClean="0"/>
              <a:pPr/>
              <a:t>2/3/2011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9186B9D-3CC8-4CA1-BBBE-A9F4EE3EED14}" type="slidenum">
              <a:rPr lang="en-AU" smtClean="0"/>
              <a:pPr/>
              <a:t>‹#›</a:t>
            </a:fld>
            <a:endParaRPr lang="en-AU"/>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141B844-5011-4E39-A509-ADF3E24B5F42}" type="datetimeFigureOut">
              <a:rPr lang="en-US" smtClean="0"/>
              <a:pPr/>
              <a:t>2/3/2011</a:t>
            </a:fld>
            <a:endParaRPr lang="en-AU"/>
          </a:p>
        </p:txBody>
      </p:sp>
      <p:sp>
        <p:nvSpPr>
          <p:cNvPr id="7" name="Slide Number Placeholder 6"/>
          <p:cNvSpPr>
            <a:spLocks noGrp="1"/>
          </p:cNvSpPr>
          <p:nvPr>
            <p:ph type="sldNum" sz="quarter" idx="11"/>
          </p:nvPr>
        </p:nvSpPr>
        <p:spPr/>
        <p:txBody>
          <a:bodyPr rtlCol="0"/>
          <a:lstStyle/>
          <a:p>
            <a:fld id="{69186B9D-3CC8-4CA1-BBBE-A9F4EE3EED14}" type="slidenum">
              <a:rPr lang="en-AU" smtClean="0"/>
              <a:pPr/>
              <a:t>‹#›</a:t>
            </a:fld>
            <a:endParaRPr lang="en-AU"/>
          </a:p>
        </p:txBody>
      </p:sp>
      <p:sp>
        <p:nvSpPr>
          <p:cNvPr id="8" name="Footer Placeholder 7"/>
          <p:cNvSpPr>
            <a:spLocks noGrp="1"/>
          </p:cNvSpPr>
          <p:nvPr>
            <p:ph type="ftr" sz="quarter" idx="12"/>
          </p:nvPr>
        </p:nvSpPr>
        <p:spPr/>
        <p:txBody>
          <a:bodyPr rtlCol="0"/>
          <a:lstStyle/>
          <a:p>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41B844-5011-4E39-A509-ADF3E24B5F42}" type="datetimeFigureOut">
              <a:rPr lang="en-US" smtClean="0"/>
              <a:pPr/>
              <a:t>2/3/2011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9186B9D-3CC8-4CA1-BBBE-A9F4EE3EED14}"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141B844-5011-4E39-A509-ADF3E24B5F42}" type="datetimeFigureOut">
              <a:rPr lang="en-US" smtClean="0"/>
              <a:pPr/>
              <a:t>2/3/2011</a:t>
            </a:fld>
            <a:endParaRPr lang="en-AU"/>
          </a:p>
        </p:txBody>
      </p:sp>
      <p:sp>
        <p:nvSpPr>
          <p:cNvPr id="22" name="Slide Number Placeholder 21"/>
          <p:cNvSpPr>
            <a:spLocks noGrp="1"/>
          </p:cNvSpPr>
          <p:nvPr>
            <p:ph type="sldNum" sz="quarter" idx="15"/>
          </p:nvPr>
        </p:nvSpPr>
        <p:spPr/>
        <p:txBody>
          <a:bodyPr rtlCol="0"/>
          <a:lstStyle/>
          <a:p>
            <a:fld id="{69186B9D-3CC8-4CA1-BBBE-A9F4EE3EED14}" type="slidenum">
              <a:rPr lang="en-AU" smtClean="0"/>
              <a:pPr/>
              <a:t>‹#›</a:t>
            </a:fld>
            <a:endParaRPr lang="en-AU"/>
          </a:p>
        </p:txBody>
      </p:sp>
      <p:sp>
        <p:nvSpPr>
          <p:cNvPr id="23" name="Footer Placeholder 22"/>
          <p:cNvSpPr>
            <a:spLocks noGrp="1"/>
          </p:cNvSpPr>
          <p:nvPr>
            <p:ph type="ftr" sz="quarter" idx="16"/>
          </p:nvPr>
        </p:nvSpPr>
        <p:spPr/>
        <p:txBody>
          <a:bodyPr rtlCol="0"/>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141B844-5011-4E39-A509-ADF3E24B5F42}" type="datetimeFigureOut">
              <a:rPr lang="en-US" smtClean="0"/>
              <a:pPr/>
              <a:t>2/3/2011</a:t>
            </a:fld>
            <a:endParaRPr lang="en-AU"/>
          </a:p>
        </p:txBody>
      </p:sp>
      <p:sp>
        <p:nvSpPr>
          <p:cNvPr id="18" name="Slide Number Placeholder 17"/>
          <p:cNvSpPr>
            <a:spLocks noGrp="1"/>
          </p:cNvSpPr>
          <p:nvPr>
            <p:ph type="sldNum" sz="quarter" idx="11"/>
          </p:nvPr>
        </p:nvSpPr>
        <p:spPr/>
        <p:txBody>
          <a:bodyPr rtlCol="0"/>
          <a:lstStyle/>
          <a:p>
            <a:fld id="{69186B9D-3CC8-4CA1-BBBE-A9F4EE3EED14}" type="slidenum">
              <a:rPr lang="en-AU" smtClean="0"/>
              <a:pPr/>
              <a:t>‹#›</a:t>
            </a:fld>
            <a:endParaRPr lang="en-AU"/>
          </a:p>
        </p:txBody>
      </p:sp>
      <p:sp>
        <p:nvSpPr>
          <p:cNvPr id="21" name="Footer Placeholder 20"/>
          <p:cNvSpPr>
            <a:spLocks noGrp="1"/>
          </p:cNvSpPr>
          <p:nvPr>
            <p:ph type="ftr" sz="quarter" idx="12"/>
          </p:nvPr>
        </p:nvSpPr>
        <p:spPr/>
        <p:txBody>
          <a:bodyPr rtlCol="0"/>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141B844-5011-4E39-A509-ADF3E24B5F42}" type="datetimeFigureOut">
              <a:rPr lang="en-US" smtClean="0"/>
              <a:pPr/>
              <a:t>2/3/2011</a:t>
            </a:fld>
            <a:endParaRPr lang="en-AU"/>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AU"/>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9186B9D-3CC8-4CA1-BBBE-A9F4EE3EED14}"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HarSYWTNgbo&amp;feature=related" TargetMode="External"/><Relationship Id="rId2" Type="http://schemas.openxmlformats.org/officeDocument/2006/relationships/hyperlink" Target="http://www.youtube.com/watch?v=u18_-87Pb6U&amp;feature=fvsr" TargetMode="External"/><Relationship Id="rId1" Type="http://schemas.openxmlformats.org/officeDocument/2006/relationships/slideLayout" Target="../slideLayouts/slideLayout2.xml"/><Relationship Id="rId4" Type="http://schemas.openxmlformats.org/officeDocument/2006/relationships/hyperlink" Target="http://www.youtube.com/watch?v=fUH0Hp_sv0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57422" y="3429000"/>
            <a:ext cx="6172200" cy="1714512"/>
          </a:xfrm>
        </p:spPr>
        <p:txBody>
          <a:bodyPr>
            <a:noAutofit/>
          </a:bodyPr>
          <a:lstStyle/>
          <a:p>
            <a:pPr algn="ctr"/>
            <a:r>
              <a:rPr lang="en-AU" sz="5400" dirty="0" smtClean="0"/>
              <a:t>WELCOME TO</a:t>
            </a:r>
            <a:br>
              <a:rPr lang="en-AU" sz="5400" dirty="0" smtClean="0"/>
            </a:br>
            <a:r>
              <a:rPr lang="en-AU" sz="5400" dirty="0" smtClean="0"/>
              <a:t/>
            </a:r>
            <a:br>
              <a:rPr lang="en-AU" sz="5400" dirty="0" smtClean="0"/>
            </a:br>
            <a:r>
              <a:rPr lang="en-AU" sz="5400" dirty="0" smtClean="0"/>
              <a:t> </a:t>
            </a:r>
            <a:r>
              <a:rPr lang="en-AU" sz="5400" u="sng" dirty="0" smtClean="0"/>
              <a:t>VCE</a:t>
            </a:r>
            <a:r>
              <a:rPr lang="en-AU" sz="5400" dirty="0" smtClean="0"/>
              <a:t> </a:t>
            </a:r>
            <a:br>
              <a:rPr lang="en-AU" sz="5400" dirty="0" smtClean="0"/>
            </a:br>
            <a:r>
              <a:rPr lang="en-AU" sz="5400" u="sng" dirty="0" smtClean="0"/>
              <a:t>PHYSICAL EDUCATION</a:t>
            </a:r>
            <a:endParaRPr lang="en-AU" sz="5400" u="sn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sz="quarter" idx="1"/>
          </p:nvPr>
        </p:nvSpPr>
        <p:spPr/>
        <p:txBody>
          <a:bodyPr/>
          <a:lstStyle/>
          <a:p>
            <a:r>
              <a:rPr lang="en-US" dirty="0" smtClean="0"/>
              <a:t>Your assessment will be based on the following:</a:t>
            </a:r>
          </a:p>
          <a:p>
            <a:pPr>
              <a:buNone/>
            </a:pPr>
            <a:endParaRPr lang="en-US" dirty="0" smtClean="0"/>
          </a:p>
          <a:p>
            <a:pPr>
              <a:buNone/>
            </a:pPr>
            <a:r>
              <a:rPr lang="en-US" dirty="0" smtClean="0"/>
              <a:t>SACS- School Assessed Course work - % grade</a:t>
            </a:r>
          </a:p>
          <a:p>
            <a:pPr>
              <a:buNone/>
            </a:pPr>
            <a:endParaRPr lang="en-US" dirty="0" smtClean="0"/>
          </a:p>
          <a:p>
            <a:pPr>
              <a:buNone/>
            </a:pPr>
            <a:r>
              <a:rPr lang="en-US" dirty="0" smtClean="0"/>
              <a:t>Assessment Tasks – S/N</a:t>
            </a:r>
          </a:p>
          <a:p>
            <a:pPr>
              <a:buNone/>
            </a:pPr>
            <a:endParaRPr lang="en-US" dirty="0" smtClean="0"/>
          </a:p>
          <a:p>
            <a:pPr>
              <a:buNone/>
            </a:pPr>
            <a:r>
              <a:rPr lang="en-US" dirty="0" smtClean="0"/>
              <a:t>Participation in </a:t>
            </a:r>
            <a:r>
              <a:rPr lang="en-US" dirty="0" err="1" smtClean="0"/>
              <a:t>prac</a:t>
            </a:r>
            <a:r>
              <a:rPr lang="en-US" dirty="0" smtClean="0"/>
              <a:t> and theory classes</a:t>
            </a:r>
          </a:p>
          <a:p>
            <a:pPr>
              <a:buNone/>
            </a:pPr>
            <a:endParaRPr lang="en-US" dirty="0" smtClean="0"/>
          </a:p>
          <a:p>
            <a:pPr>
              <a:buNone/>
            </a:pPr>
            <a:r>
              <a:rPr lang="en-US" dirty="0" smtClean="0"/>
              <a:t>Attendance- all students must have a minimum attendance of 80%</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1 – BODIES IN MOTION</a:t>
            </a:r>
            <a:endParaRPr lang="en-US" dirty="0"/>
          </a:p>
        </p:txBody>
      </p:sp>
      <p:sp>
        <p:nvSpPr>
          <p:cNvPr id="3" name="Content Placeholder 2"/>
          <p:cNvSpPr>
            <a:spLocks noGrp="1"/>
          </p:cNvSpPr>
          <p:nvPr>
            <p:ph sz="quarter" idx="1"/>
          </p:nvPr>
        </p:nvSpPr>
        <p:spPr/>
        <p:txBody>
          <a:bodyPr/>
          <a:lstStyle/>
          <a:p>
            <a:r>
              <a:rPr lang="en-US" dirty="0" smtClean="0"/>
              <a:t>3 SACS- Exemption from SACS are only permitted if a doctors certificate is submitted or teacher has been informed in advance due to other commitment.</a:t>
            </a:r>
          </a:p>
          <a:p>
            <a:pPr>
              <a:buNone/>
            </a:pPr>
            <a:endParaRPr lang="en-US" dirty="0" smtClean="0"/>
          </a:p>
          <a:p>
            <a:r>
              <a:rPr lang="en-US" dirty="0" smtClean="0"/>
              <a:t>WORK REQUIREMENTS</a:t>
            </a:r>
          </a:p>
          <a:p>
            <a:endParaRPr lang="en-US" dirty="0" smtClean="0"/>
          </a:p>
          <a:p>
            <a:r>
              <a:rPr lang="en-US" dirty="0" smtClean="0"/>
              <a:t>1 EXAM</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a:t>
            </a:r>
            <a:endParaRPr lang="en-US" dirty="0"/>
          </a:p>
        </p:txBody>
      </p:sp>
      <p:sp>
        <p:nvSpPr>
          <p:cNvPr id="3" name="Content Placeholder 2"/>
          <p:cNvSpPr>
            <a:spLocks noGrp="1"/>
          </p:cNvSpPr>
          <p:nvPr>
            <p:ph sz="quarter" idx="1"/>
          </p:nvPr>
        </p:nvSpPr>
        <p:spPr/>
        <p:txBody>
          <a:bodyPr>
            <a:normAutofit/>
          </a:bodyPr>
          <a:lstStyle/>
          <a:p>
            <a:r>
              <a:rPr lang="en-US" dirty="0" smtClean="0"/>
              <a:t>If you’re expecting to play dodge ball every lesson, I would advise you to see the VCE coordinator and find another subject!! </a:t>
            </a:r>
          </a:p>
          <a:p>
            <a:endParaRPr lang="en-US" dirty="0" smtClean="0"/>
          </a:p>
          <a:p>
            <a:r>
              <a:rPr lang="en-US" dirty="0" smtClean="0"/>
              <a:t>VCE PE involves more theory than </a:t>
            </a:r>
            <a:r>
              <a:rPr lang="en-US" dirty="0" err="1" smtClean="0"/>
              <a:t>prac</a:t>
            </a:r>
            <a:r>
              <a:rPr lang="en-US" dirty="0" smtClean="0"/>
              <a:t>……………………….</a:t>
            </a:r>
          </a:p>
          <a:p>
            <a:endParaRPr lang="en-US" dirty="0" smtClean="0"/>
          </a:p>
          <a:p>
            <a:pPr>
              <a:buNone/>
            </a:pPr>
            <a:endParaRPr lang="en-US" dirty="0" smtClean="0"/>
          </a:p>
          <a:p>
            <a:r>
              <a:rPr lang="en-US" sz="6600" dirty="0" smtClean="0"/>
              <a:t>GOOD LUCK</a:t>
            </a:r>
            <a:endParaRPr lang="en-US" sz="6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class points system</a:t>
            </a:r>
            <a:endParaRPr lang="en-AU" dirty="0"/>
          </a:p>
        </p:txBody>
      </p:sp>
      <p:sp>
        <p:nvSpPr>
          <p:cNvPr id="3" name="Content Placeholder 2"/>
          <p:cNvSpPr>
            <a:spLocks noGrp="1"/>
          </p:cNvSpPr>
          <p:nvPr>
            <p:ph sz="quarter" idx="1"/>
          </p:nvPr>
        </p:nvSpPr>
        <p:spPr/>
        <p:txBody>
          <a:bodyPr/>
          <a:lstStyle/>
          <a:p>
            <a:r>
              <a:rPr lang="en-AU" dirty="0" smtClean="0"/>
              <a:t>Throughout the semester and the year </a:t>
            </a:r>
            <a:r>
              <a:rPr lang="en-AU" dirty="0" err="1" smtClean="0"/>
              <a:t>i</a:t>
            </a:r>
            <a:r>
              <a:rPr lang="en-AU" dirty="0" smtClean="0"/>
              <a:t> will be awarding points for the following reasons:</a:t>
            </a:r>
          </a:p>
          <a:p>
            <a:pPr lvl="1"/>
            <a:r>
              <a:rPr lang="en-AU" dirty="0" smtClean="0"/>
              <a:t>Attendance</a:t>
            </a:r>
          </a:p>
          <a:p>
            <a:pPr lvl="1"/>
            <a:r>
              <a:rPr lang="en-AU" dirty="0" smtClean="0"/>
              <a:t>Top three test/report/Sac scores</a:t>
            </a:r>
          </a:p>
          <a:p>
            <a:pPr lvl="1"/>
            <a:r>
              <a:rPr lang="en-AU" dirty="0" err="1" smtClean="0"/>
              <a:t>Improvments</a:t>
            </a:r>
            <a:endParaRPr lang="en-AU" dirty="0" smtClean="0"/>
          </a:p>
          <a:p>
            <a:pPr lvl="1"/>
            <a:r>
              <a:rPr lang="en-AU" dirty="0" smtClean="0"/>
              <a:t>If I ask for you card. (I will explain)</a:t>
            </a:r>
            <a:endParaRPr lang="en-AU" dirty="0" smtClean="0"/>
          </a:p>
          <a:p>
            <a:pPr lvl="1"/>
            <a:r>
              <a:rPr lang="en-AU" dirty="0" smtClean="0"/>
              <a:t>Top </a:t>
            </a:r>
            <a:r>
              <a:rPr lang="en-AU" dirty="0" err="1" smtClean="0"/>
              <a:t>supercoach</a:t>
            </a:r>
            <a:r>
              <a:rPr lang="en-AU" dirty="0" smtClean="0"/>
              <a:t> score for the week</a:t>
            </a:r>
            <a:endParaRPr lang="en-AU" dirty="0" smtClean="0"/>
          </a:p>
          <a:p>
            <a:pPr lvl="1">
              <a:buNone/>
            </a:pPr>
            <a:r>
              <a:rPr lang="en-AU" dirty="0" smtClean="0"/>
              <a:t>At the end of the semester and end of the year </a:t>
            </a:r>
            <a:r>
              <a:rPr lang="en-AU" dirty="0" err="1" smtClean="0"/>
              <a:t>i</a:t>
            </a:r>
            <a:r>
              <a:rPr lang="en-AU" dirty="0" smtClean="0"/>
              <a:t> will award a prize to the overall top points scorer.</a:t>
            </a:r>
          </a:p>
          <a:p>
            <a:pPr lvl="1">
              <a:buNone/>
            </a:pPr>
            <a:endParaRPr lang="en-AU"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sz="quarter" idx="1"/>
          </p:nvPr>
        </p:nvSpPr>
        <p:spPr/>
        <p:txBody>
          <a:bodyPr/>
          <a:lstStyle/>
          <a:p>
            <a:pPr>
              <a:buNone/>
            </a:pPr>
            <a:r>
              <a:rPr lang="en-AU" dirty="0" smtClean="0">
                <a:hlinkClick r:id="rId2"/>
              </a:rPr>
              <a:t>http://www.youtube.com/watch?v=u18_-87Pb6U&amp;feature=fvsr</a:t>
            </a:r>
            <a:endParaRPr lang="en-AU" dirty="0" smtClean="0"/>
          </a:p>
          <a:p>
            <a:endParaRPr lang="en-AU" dirty="0" smtClean="0"/>
          </a:p>
          <a:p>
            <a:r>
              <a:rPr lang="en-AU" dirty="0" smtClean="0">
                <a:hlinkClick r:id="rId3"/>
              </a:rPr>
              <a:t>http://www.youtube.com/watch?v=HarSYWTNgbo&amp;feature=related</a:t>
            </a:r>
            <a:endParaRPr lang="en-AU" dirty="0" smtClean="0"/>
          </a:p>
          <a:p>
            <a:endParaRPr lang="en-AU" dirty="0" smtClean="0"/>
          </a:p>
          <a:p>
            <a:r>
              <a:rPr lang="en-AU" dirty="0" smtClean="0">
                <a:hlinkClick r:id="rId4"/>
              </a:rPr>
              <a:t>http://www.youtube.com/watch?v=fUH0Hp_sv0w</a:t>
            </a:r>
            <a:endParaRPr lang="en-AU" dirty="0" smtClean="0"/>
          </a:p>
          <a:p>
            <a:endParaRPr lang="en-AU" dirty="0" smtClean="0"/>
          </a:p>
          <a:p>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Mr Lynch</a:t>
            </a:r>
            <a:endParaRPr lang="en-AU" dirty="0"/>
          </a:p>
        </p:txBody>
      </p:sp>
      <p:sp>
        <p:nvSpPr>
          <p:cNvPr id="3" name="Content Placeholder 2"/>
          <p:cNvSpPr>
            <a:spLocks noGrp="1"/>
          </p:cNvSpPr>
          <p:nvPr>
            <p:ph sz="quarter" idx="1"/>
          </p:nvPr>
        </p:nvSpPr>
        <p:spPr/>
        <p:txBody>
          <a:bodyPr>
            <a:normAutofit/>
          </a:bodyPr>
          <a:lstStyle/>
          <a:p>
            <a:r>
              <a:rPr lang="en-AU" sz="3000" dirty="0" smtClean="0"/>
              <a:t>Every single one of you has something you’re good at.</a:t>
            </a:r>
          </a:p>
          <a:p>
            <a:r>
              <a:rPr lang="en-AU" sz="3000" dirty="0" smtClean="0"/>
              <a:t> Every single one of you has something to offer.</a:t>
            </a:r>
          </a:p>
          <a:p>
            <a:r>
              <a:rPr lang="en-AU" sz="3000" dirty="0" smtClean="0"/>
              <a:t> You have the responsibility to yourself to discover what that is.</a:t>
            </a:r>
          </a:p>
          <a:p>
            <a:pPr>
              <a:buNone/>
            </a:pPr>
            <a:r>
              <a:rPr lang="en-AU" sz="3000" smtClean="0"/>
              <a:t>               </a:t>
            </a:r>
            <a:r>
              <a:rPr lang="en-AU" sz="3600" smtClean="0"/>
              <a:t>(</a:t>
            </a:r>
            <a:r>
              <a:rPr lang="en-AU" sz="3600" b="1" i="1" smtClean="0"/>
              <a:t>Barack Obama)</a:t>
            </a:r>
            <a:endParaRPr lang="en-AU" sz="3600" b="1" i="1"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0232" y="214290"/>
            <a:ext cx="6172200" cy="714380"/>
          </a:xfrm>
        </p:spPr>
        <p:txBody>
          <a:bodyPr/>
          <a:lstStyle/>
          <a:p>
            <a:r>
              <a:rPr lang="en-AU" dirty="0" smtClean="0"/>
              <a:t>EXPECTATIONS AND RULES</a:t>
            </a:r>
            <a:endParaRPr lang="en-AU" dirty="0"/>
          </a:p>
        </p:txBody>
      </p:sp>
      <p:sp>
        <p:nvSpPr>
          <p:cNvPr id="3" name="Subtitle 2"/>
          <p:cNvSpPr>
            <a:spLocks noGrp="1"/>
          </p:cNvSpPr>
          <p:nvPr>
            <p:ph type="subTitle" idx="1"/>
          </p:nvPr>
        </p:nvSpPr>
        <p:spPr>
          <a:xfrm>
            <a:off x="2286000" y="1071546"/>
            <a:ext cx="6172200" cy="5303376"/>
          </a:xfrm>
        </p:spPr>
        <p:txBody>
          <a:bodyPr>
            <a:normAutofit lnSpcReduction="10000"/>
          </a:bodyPr>
          <a:lstStyle/>
          <a:p>
            <a:pPr>
              <a:buFont typeface="Arial" charset="0"/>
              <a:buChar char="•"/>
            </a:pPr>
            <a:r>
              <a:rPr lang="en-AU" dirty="0" smtClean="0"/>
              <a:t>Cooperation in class</a:t>
            </a:r>
          </a:p>
          <a:p>
            <a:pPr>
              <a:buFont typeface="Arial" charset="0"/>
              <a:buChar char="•"/>
            </a:pPr>
            <a:r>
              <a:rPr lang="en-AU" dirty="0" smtClean="0"/>
              <a:t>Respect for your peers</a:t>
            </a:r>
          </a:p>
          <a:p>
            <a:pPr>
              <a:buFont typeface="Arial" charset="0"/>
              <a:buChar char="•"/>
            </a:pPr>
            <a:r>
              <a:rPr lang="en-AU" dirty="0" smtClean="0"/>
              <a:t>Assessment tasks and SACs to be submitted </a:t>
            </a:r>
            <a:r>
              <a:rPr lang="en-AU" u="sng" dirty="0" smtClean="0"/>
              <a:t>on time</a:t>
            </a:r>
          </a:p>
          <a:p>
            <a:pPr>
              <a:buFont typeface="Arial" charset="0"/>
              <a:buChar char="•"/>
            </a:pPr>
            <a:r>
              <a:rPr lang="en-AU" dirty="0" smtClean="0"/>
              <a:t>Completion of homework</a:t>
            </a:r>
          </a:p>
          <a:p>
            <a:pPr>
              <a:buFont typeface="Arial" charset="0"/>
              <a:buChar char="•"/>
            </a:pPr>
            <a:r>
              <a:rPr lang="en-AU" dirty="0" smtClean="0"/>
              <a:t>Setting high achieving goals</a:t>
            </a:r>
          </a:p>
          <a:p>
            <a:pPr>
              <a:buFont typeface="Arial" charset="0"/>
              <a:buChar char="•"/>
            </a:pPr>
            <a:r>
              <a:rPr lang="en-AU" dirty="0" smtClean="0"/>
              <a:t>Asking questions</a:t>
            </a:r>
          </a:p>
          <a:p>
            <a:pPr>
              <a:buFont typeface="Arial" charset="0"/>
              <a:buChar char="•"/>
            </a:pPr>
            <a:r>
              <a:rPr lang="en-AU" dirty="0" smtClean="0"/>
              <a:t>Organisation –example dating your work.</a:t>
            </a:r>
          </a:p>
          <a:p>
            <a:pPr>
              <a:buFont typeface="Arial" charset="0"/>
              <a:buChar char="•"/>
            </a:pPr>
            <a:endParaRPr lang="en-AU" dirty="0" smtClean="0"/>
          </a:p>
          <a:p>
            <a:r>
              <a:rPr lang="en-AU" dirty="0" smtClean="0"/>
              <a:t>As a teacher: </a:t>
            </a:r>
          </a:p>
          <a:p>
            <a:pPr>
              <a:buFont typeface="Arial" charset="0"/>
              <a:buChar char="•"/>
            </a:pPr>
            <a:r>
              <a:rPr lang="en-AU" dirty="0" smtClean="0"/>
              <a:t>Facilitate the best learning to occur</a:t>
            </a:r>
          </a:p>
          <a:p>
            <a:pPr>
              <a:buFont typeface="Arial" charset="0"/>
              <a:buChar char="•"/>
            </a:pPr>
            <a:r>
              <a:rPr lang="en-AU" dirty="0" smtClean="0"/>
              <a:t>Return work assessments within a maximum 2 week period</a:t>
            </a:r>
          </a:p>
          <a:p>
            <a:pPr>
              <a:buFont typeface="Arial" charset="0"/>
              <a:buChar char="•"/>
            </a:pPr>
            <a:r>
              <a:rPr lang="en-AU" dirty="0" smtClean="0"/>
              <a:t>Provide necessary time to answer questions and assist with SAC or Exam revision</a:t>
            </a:r>
          </a:p>
          <a:p>
            <a:pPr>
              <a:buFont typeface="Arial" charset="0"/>
              <a:buChar char="•"/>
            </a:pPr>
            <a:r>
              <a:rPr lang="en-AU" dirty="0" smtClean="0"/>
              <a:t>Provide soft copies of classroom content on the intranet</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0232" y="142852"/>
            <a:ext cx="6172200" cy="571504"/>
          </a:xfrm>
        </p:spPr>
        <p:txBody>
          <a:bodyPr/>
          <a:lstStyle/>
          <a:p>
            <a:r>
              <a:rPr lang="en-AU" dirty="0" smtClean="0"/>
              <a:t>ORGANISATION</a:t>
            </a:r>
            <a:endParaRPr lang="en-AU" dirty="0"/>
          </a:p>
        </p:txBody>
      </p:sp>
      <p:sp>
        <p:nvSpPr>
          <p:cNvPr id="3" name="Subtitle 2"/>
          <p:cNvSpPr>
            <a:spLocks noGrp="1"/>
          </p:cNvSpPr>
          <p:nvPr>
            <p:ph type="subTitle" idx="1"/>
          </p:nvPr>
        </p:nvSpPr>
        <p:spPr>
          <a:xfrm>
            <a:off x="2286000" y="785794"/>
            <a:ext cx="6172200" cy="5589128"/>
          </a:xfrm>
        </p:spPr>
        <p:txBody>
          <a:bodyPr/>
          <a:lstStyle/>
          <a:p>
            <a:r>
              <a:rPr lang="en-AU" dirty="0" smtClean="0"/>
              <a:t>Use of </a:t>
            </a:r>
            <a:r>
              <a:rPr lang="en-AU" dirty="0" smtClean="0"/>
              <a:t>planner</a:t>
            </a:r>
          </a:p>
          <a:p>
            <a:r>
              <a:rPr lang="en-AU" dirty="0" smtClean="0"/>
              <a:t>USB for copies of slide shows</a:t>
            </a:r>
            <a:endParaRPr lang="en-AU" dirty="0" smtClean="0"/>
          </a:p>
          <a:p>
            <a:r>
              <a:rPr lang="en-AU" dirty="0" smtClean="0"/>
              <a:t>Keep all handouts in a display folder</a:t>
            </a:r>
          </a:p>
          <a:p>
            <a:r>
              <a:rPr lang="en-AU" dirty="0" smtClean="0"/>
              <a:t>Write down all dates</a:t>
            </a:r>
          </a:p>
          <a:p>
            <a:r>
              <a:rPr lang="en-AU" dirty="0" smtClean="0"/>
              <a:t>Revision for SACS and Assessment </a:t>
            </a:r>
            <a:r>
              <a:rPr lang="en-AU" dirty="0" smtClean="0"/>
              <a:t>tasks</a:t>
            </a:r>
          </a:p>
          <a:p>
            <a:r>
              <a:rPr lang="en-AU" dirty="0" smtClean="0"/>
              <a:t>Extra book lab activities</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7356" y="928670"/>
            <a:ext cx="6172200" cy="1894362"/>
          </a:xfrm>
        </p:spPr>
        <p:txBody>
          <a:bodyPr>
            <a:normAutofit fontScale="90000"/>
          </a:bodyPr>
          <a:lstStyle/>
          <a:p>
            <a:r>
              <a:rPr lang="en-AU" sz="6000" dirty="0" smtClean="0"/>
              <a:t>THE COURSE....</a:t>
            </a:r>
            <a:endParaRPr lang="en-AU" sz="6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86050" y="285728"/>
            <a:ext cx="6286576" cy="5143536"/>
          </a:xfrm>
        </p:spPr>
        <p:txBody>
          <a:bodyPr>
            <a:normAutofit/>
          </a:bodyPr>
          <a:lstStyle/>
          <a:p>
            <a:r>
              <a:rPr lang="en-AU" sz="5400" u="sng" dirty="0" smtClean="0"/>
              <a:t>Unit 1 Physical Education</a:t>
            </a:r>
            <a:r>
              <a:rPr lang="en-AU" sz="5400" dirty="0" smtClean="0"/>
              <a:t/>
            </a:r>
            <a:br>
              <a:rPr lang="en-AU" sz="5400" dirty="0" smtClean="0"/>
            </a:br>
            <a:r>
              <a:rPr lang="en-AU" sz="6000" dirty="0" smtClean="0"/>
              <a:t/>
            </a:r>
            <a:br>
              <a:rPr lang="en-AU" sz="6000" dirty="0" smtClean="0"/>
            </a:br>
            <a:r>
              <a:rPr lang="en-AU" sz="6000" dirty="0" smtClean="0"/>
              <a:t>“Bodies in motion”</a:t>
            </a:r>
            <a:endParaRPr lang="en-AU" sz="6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Unit 1 - AREA OF STUDY 1:</a:t>
            </a:r>
            <a:endParaRPr lang="en-US" dirty="0"/>
          </a:p>
        </p:txBody>
      </p:sp>
      <p:sp>
        <p:nvSpPr>
          <p:cNvPr id="4" name="Subtitle 2"/>
          <p:cNvSpPr>
            <a:spLocks noGrp="1"/>
          </p:cNvSpPr>
          <p:nvPr>
            <p:ph sz="quarter" idx="1"/>
          </p:nvPr>
        </p:nvSpPr>
        <p:spPr>
          <a:xfrm>
            <a:off x="457200" y="1600200"/>
            <a:ext cx="7467600" cy="4349080"/>
          </a:xfrm>
        </p:spPr>
        <p:txBody>
          <a:bodyPr>
            <a:normAutofit/>
          </a:bodyPr>
          <a:lstStyle/>
          <a:p>
            <a:r>
              <a:rPr lang="en-AU" b="1" dirty="0" smtClean="0"/>
              <a:t>Body systems and human movement</a:t>
            </a:r>
          </a:p>
          <a:p>
            <a:r>
              <a:rPr lang="en-AU" dirty="0" smtClean="0"/>
              <a:t>In this area of study students examine the systems of the human body and how they translate into movement. Through practical activities they explore the major components of the musculoskeletal, cardiovascular and respiratory systems and their contributions and interactions during physical activity. Anaerobic and aerobic pathways are introduced and linked to the types of activities that utilise each of the pathways.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Unit 1- AREA OF STUDY 2: </a:t>
            </a:r>
            <a:br>
              <a:rPr lang="en-AU" dirty="0" smtClean="0"/>
            </a:br>
            <a:endParaRPr lang="en-US" dirty="0"/>
          </a:p>
        </p:txBody>
      </p:sp>
      <p:sp>
        <p:nvSpPr>
          <p:cNvPr id="4" name="Subtitle 2"/>
          <p:cNvSpPr>
            <a:spLocks noGrp="1"/>
          </p:cNvSpPr>
          <p:nvPr>
            <p:ph sz="quarter" idx="1"/>
          </p:nvPr>
        </p:nvSpPr>
        <p:spPr/>
        <p:txBody>
          <a:bodyPr>
            <a:normAutofit/>
          </a:bodyPr>
          <a:lstStyle/>
          <a:p>
            <a:r>
              <a:rPr lang="en-AU" b="1" dirty="0" smtClean="0"/>
              <a:t>AREA OF STUDY 2</a:t>
            </a:r>
          </a:p>
          <a:p>
            <a:r>
              <a:rPr lang="en-AU" b="1" dirty="0" smtClean="0"/>
              <a:t>Biomechanical movement principles</a:t>
            </a:r>
          </a:p>
          <a:p>
            <a:r>
              <a:rPr lang="en-AU" dirty="0" smtClean="0"/>
              <a:t>In this area of study students examine biomechanical principles underpinning physical activity and sport. Through their involvement in practical activities, students investigate and analyse movements in a variety of activities to develop an understanding of how the correct application of biomechanical principles leads to improved performance.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Unit 1- AREA OF STUDY 3: </a:t>
            </a:r>
            <a:br>
              <a:rPr lang="en-AU" dirty="0" smtClean="0"/>
            </a:br>
            <a:endParaRPr lang="en-US" dirty="0"/>
          </a:p>
        </p:txBody>
      </p:sp>
      <p:sp>
        <p:nvSpPr>
          <p:cNvPr id="4" name="Subtitle 2"/>
          <p:cNvSpPr>
            <a:spLocks noGrp="1"/>
          </p:cNvSpPr>
          <p:nvPr>
            <p:ph sz="quarter" idx="1"/>
          </p:nvPr>
        </p:nvSpPr>
        <p:spPr/>
        <p:txBody>
          <a:bodyPr>
            <a:normAutofit/>
          </a:bodyPr>
          <a:lstStyle/>
          <a:p>
            <a:r>
              <a:rPr lang="en-AU" b="1" dirty="0" smtClean="0"/>
              <a:t>AREA OF STUDY 3</a:t>
            </a:r>
          </a:p>
          <a:p>
            <a:r>
              <a:rPr lang="en-AU" b="1" dirty="0" smtClean="0"/>
              <a:t>Injury prevention and rehabilitation</a:t>
            </a:r>
          </a:p>
          <a:p>
            <a:r>
              <a:rPr lang="en-AU" dirty="0" smtClean="0"/>
              <a:t>This detailed study focuses on sports injury risk management strategies used to reduce the risk of injury to the participant/athlete, and the rehabilitation practices and processes an individual/athlete may use to ready them for a return to sport and physical activity. Students analyse and demonstrate a range of different strategies that may be implemented at a club, an administration, a coaching or an individual level.</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1498</TotalTime>
  <Words>573</Words>
  <Application>Microsoft Office PowerPoint</Application>
  <PresentationFormat>On-screen Show (4:3)</PresentationFormat>
  <Paragraphs>76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Oriel</vt:lpstr>
      <vt:lpstr>WELCOME TO   VCE  PHYSICAL EDUCATION</vt:lpstr>
      <vt:lpstr>Mr Lynch</vt:lpstr>
      <vt:lpstr>EXPECTATIONS AND RULES</vt:lpstr>
      <vt:lpstr>ORGANISATION</vt:lpstr>
      <vt:lpstr>THE COURSE....</vt:lpstr>
      <vt:lpstr>Unit 1 Physical Education  “Bodies in motion”</vt:lpstr>
      <vt:lpstr>Unit 1 - AREA OF STUDY 1:</vt:lpstr>
      <vt:lpstr>Unit 1- AREA OF STUDY 2:  </vt:lpstr>
      <vt:lpstr>Unit 1- AREA OF STUDY 3:  </vt:lpstr>
      <vt:lpstr>assessment</vt:lpstr>
      <vt:lpstr>Unit 1 – BODIES IN MOTION</vt:lpstr>
      <vt:lpstr>OTHER:</vt:lpstr>
      <vt:lpstr> class points system</vt:lpstr>
      <vt:lpstr>Slide 14</vt:lpstr>
    </vt:vector>
  </TitlesOfParts>
  <Company>Gisborne Secondary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VCE</dc:title>
  <dc:creator>Teacher</dc:creator>
  <cp:lastModifiedBy>Education</cp:lastModifiedBy>
  <cp:revision>25</cp:revision>
  <dcterms:created xsi:type="dcterms:W3CDTF">2010-01-31T00:38:57Z</dcterms:created>
  <dcterms:modified xsi:type="dcterms:W3CDTF">2011-02-03T21:25:52Z</dcterms:modified>
</cp:coreProperties>
</file>