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58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0424-1344-4EFF-85EE-29217AEF39E6}" type="datetimeFigureOut">
              <a:rPr lang="en-AU" smtClean="0"/>
              <a:t>29/01/2011</a:t>
            </a:fld>
            <a:endParaRPr lang="en-A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3CDB7F-7830-4A0E-BCD2-75ACDE30AA48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0424-1344-4EFF-85EE-29217AEF39E6}" type="datetimeFigureOut">
              <a:rPr lang="en-AU" smtClean="0"/>
              <a:t>29/01/2011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CDB7F-7830-4A0E-BCD2-75ACDE30AA48}" type="slidenum">
              <a:rPr lang="en-AU" smtClean="0"/>
              <a:t>‹#›</a:t>
            </a:fld>
            <a:endParaRPr lang="en-A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83CDB7F-7830-4A0E-BCD2-75ACDE30AA48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0424-1344-4EFF-85EE-29217AEF39E6}" type="datetimeFigureOut">
              <a:rPr lang="en-AU" smtClean="0"/>
              <a:t>29/01/2011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0424-1344-4EFF-85EE-29217AEF39E6}" type="datetimeFigureOut">
              <a:rPr lang="en-AU" smtClean="0"/>
              <a:t>29/01/2011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83CDB7F-7830-4A0E-BCD2-75ACDE30AA48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0424-1344-4EFF-85EE-29217AEF39E6}" type="datetimeFigureOut">
              <a:rPr lang="en-AU" smtClean="0"/>
              <a:t>29/01/2011</a:t>
            </a:fld>
            <a:endParaRPr lang="en-AU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3CDB7F-7830-4A0E-BCD2-75ACDE30AA48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F8C0424-1344-4EFF-85EE-29217AEF39E6}" type="datetimeFigureOut">
              <a:rPr lang="en-AU" smtClean="0"/>
              <a:t>29/01/2011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CDB7F-7830-4A0E-BCD2-75ACDE30AA48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0424-1344-4EFF-85EE-29217AEF39E6}" type="datetimeFigureOut">
              <a:rPr lang="en-AU" smtClean="0"/>
              <a:t>29/01/2011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83CDB7F-7830-4A0E-BCD2-75ACDE30AA48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0424-1344-4EFF-85EE-29217AEF39E6}" type="datetimeFigureOut">
              <a:rPr lang="en-AU" smtClean="0"/>
              <a:t>29/01/2011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83CDB7F-7830-4A0E-BCD2-75ACDE30AA48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0424-1344-4EFF-85EE-29217AEF39E6}" type="datetimeFigureOut">
              <a:rPr lang="en-AU" smtClean="0"/>
              <a:t>29/01/2011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83CDB7F-7830-4A0E-BCD2-75ACDE30AA48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3CDB7F-7830-4A0E-BCD2-75ACDE30AA48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0424-1344-4EFF-85EE-29217AEF39E6}" type="datetimeFigureOut">
              <a:rPr lang="en-AU" smtClean="0"/>
              <a:t>29/01/2011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A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83CDB7F-7830-4A0E-BCD2-75ACDE30AA48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F8C0424-1344-4EFF-85EE-29217AEF39E6}" type="datetimeFigureOut">
              <a:rPr lang="en-AU" smtClean="0"/>
              <a:t>29/01/2011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F8C0424-1344-4EFF-85EE-29217AEF39E6}" type="datetimeFigureOut">
              <a:rPr lang="en-AU" smtClean="0"/>
              <a:t>29/01/2011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3CDB7F-7830-4A0E-BCD2-75ACDE30AA48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0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Area of Study 1: Unit 1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Lesson 2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Joint types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b="1" dirty="0" smtClean="0"/>
              <a:t>Fibrous: </a:t>
            </a:r>
            <a:r>
              <a:rPr lang="en-AU" dirty="0" smtClean="0"/>
              <a:t>immovable ( skull, pelvis </a:t>
            </a:r>
            <a:r>
              <a:rPr lang="en-AU" dirty="0" smtClean="0"/>
              <a:t>)</a:t>
            </a:r>
          </a:p>
          <a:p>
            <a:endParaRPr lang="en-AU" dirty="0" smtClean="0"/>
          </a:p>
          <a:p>
            <a:r>
              <a:rPr lang="en-AU" b="1" dirty="0" err="1" smtClean="0"/>
              <a:t>Cartilagenous</a:t>
            </a:r>
            <a:r>
              <a:rPr lang="en-AU" b="1" dirty="0" smtClean="0"/>
              <a:t> </a:t>
            </a:r>
            <a:r>
              <a:rPr lang="en-AU" b="1" dirty="0" smtClean="0"/>
              <a:t>: </a:t>
            </a:r>
            <a:r>
              <a:rPr lang="en-AU" dirty="0" smtClean="0"/>
              <a:t>semi-moveable ( pubic bones, ribs to sternum </a:t>
            </a:r>
            <a:r>
              <a:rPr lang="en-AU" dirty="0" smtClean="0"/>
              <a:t>)</a:t>
            </a:r>
          </a:p>
          <a:p>
            <a:endParaRPr lang="en-AU" dirty="0" smtClean="0"/>
          </a:p>
          <a:p>
            <a:r>
              <a:rPr lang="en-AU" b="1" dirty="0" smtClean="0"/>
              <a:t>Synovial </a:t>
            </a:r>
            <a:r>
              <a:rPr lang="en-AU" b="1" dirty="0" smtClean="0"/>
              <a:t>: </a:t>
            </a:r>
            <a:r>
              <a:rPr lang="en-AU" dirty="0" smtClean="0"/>
              <a:t>freely moveable ( shoulder, knee, ankle )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Fixed or fibrous</a:t>
            </a:r>
            <a:endParaRPr lang="en-AU" dirty="0"/>
          </a:p>
        </p:txBody>
      </p:sp>
      <p:pic>
        <p:nvPicPr>
          <p:cNvPr id="4" name="Content Placeholder 3" descr="Fibrous joint skull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3873624" cy="484203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Cartilaginous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Synovial</a:t>
            </a:r>
            <a:endParaRPr lang="en-AU" dirty="0"/>
          </a:p>
        </p:txBody>
      </p:sp>
      <p:pic>
        <p:nvPicPr>
          <p:cNvPr id="4" name="Content Placeholder 3" descr="ankle gliding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2552617" cy="2736304"/>
          </a:xfrm>
        </p:spPr>
      </p:pic>
      <p:pic>
        <p:nvPicPr>
          <p:cNvPr id="5" name="Picture 4" descr="knee condyloi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1628800"/>
            <a:ext cx="3500529" cy="3143994"/>
          </a:xfrm>
          <a:prstGeom prst="rect">
            <a:avLst/>
          </a:prstGeom>
        </p:spPr>
      </p:pic>
      <p:pic>
        <p:nvPicPr>
          <p:cNvPr id="6" name="Picture 5" descr="Elbow hing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492896"/>
            <a:ext cx="2952328" cy="2432937"/>
          </a:xfrm>
          <a:prstGeom prst="rect">
            <a:avLst/>
          </a:prstGeom>
        </p:spPr>
      </p:pic>
      <p:pic>
        <p:nvPicPr>
          <p:cNvPr id="7" name="Picture 6" descr="pivot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80102" y="980728"/>
            <a:ext cx="2291281" cy="4972397"/>
          </a:xfrm>
          <a:prstGeom prst="rect">
            <a:avLst/>
          </a:prstGeom>
        </p:spPr>
      </p:pic>
      <p:pic>
        <p:nvPicPr>
          <p:cNvPr id="8" name="Picture 7" descr="Shoulder ball and socket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60" y="4509120"/>
            <a:ext cx="2561456" cy="2116759"/>
          </a:xfrm>
          <a:prstGeom prst="rect">
            <a:avLst/>
          </a:prstGeom>
        </p:spPr>
      </p:pic>
      <p:pic>
        <p:nvPicPr>
          <p:cNvPr id="9" name="Picture 8" descr="wrist saddle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72000" y="3429000"/>
            <a:ext cx="2562597" cy="256897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Copy table 1.2 and 1.3 page 6 and 7</a:t>
            </a:r>
            <a:endParaRPr lang="en-A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nteriorSkeleton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-133870"/>
            <a:ext cx="5112568" cy="7024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Types of movement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AU" b="1" dirty="0" smtClean="0"/>
              <a:t>- Flexion : decreasing the angle between the bones.</a:t>
            </a:r>
          </a:p>
          <a:p>
            <a:r>
              <a:rPr lang="en-AU" b="1" dirty="0" smtClean="0"/>
              <a:t>- Extension : increasing the angle between the bones.</a:t>
            </a:r>
          </a:p>
          <a:p>
            <a:r>
              <a:rPr lang="en-AU" b="1" dirty="0" smtClean="0"/>
              <a:t>- Abduction : to take away from the midline of the body.</a:t>
            </a:r>
          </a:p>
          <a:p>
            <a:r>
              <a:rPr lang="en-AU" b="1" dirty="0" smtClean="0"/>
              <a:t>- Adduction : to bring back towards the midline of the body.</a:t>
            </a:r>
          </a:p>
          <a:p>
            <a:r>
              <a:rPr lang="en-AU" b="1" dirty="0" smtClean="0"/>
              <a:t>- Rotation : movement around an axis.</a:t>
            </a:r>
          </a:p>
          <a:p>
            <a:r>
              <a:rPr lang="en-AU" b="1" dirty="0" smtClean="0"/>
              <a:t>- </a:t>
            </a:r>
            <a:r>
              <a:rPr lang="en-AU" b="1" dirty="0" err="1" smtClean="0"/>
              <a:t>Circumduction</a:t>
            </a:r>
            <a:r>
              <a:rPr lang="en-AU" b="1" dirty="0" smtClean="0"/>
              <a:t> : the bone makes a cone shape as it moves.</a:t>
            </a:r>
          </a:p>
          <a:p>
            <a:r>
              <a:rPr lang="en-AU" b="1" dirty="0" smtClean="0"/>
              <a:t>- </a:t>
            </a:r>
            <a:r>
              <a:rPr lang="en-AU" b="1" dirty="0" err="1" smtClean="0"/>
              <a:t>Supination</a:t>
            </a:r>
            <a:r>
              <a:rPr lang="en-AU" b="1" dirty="0" smtClean="0"/>
              <a:t> : move palms to face up.</a:t>
            </a:r>
          </a:p>
          <a:p>
            <a:r>
              <a:rPr lang="en-AU" b="1" dirty="0" smtClean="0"/>
              <a:t>- </a:t>
            </a:r>
            <a:r>
              <a:rPr lang="en-AU" b="1" dirty="0" err="1" smtClean="0"/>
              <a:t>Pronation</a:t>
            </a:r>
            <a:r>
              <a:rPr lang="en-AU" b="1" dirty="0" smtClean="0"/>
              <a:t> : move palms to face down.</a:t>
            </a:r>
          </a:p>
          <a:p>
            <a:r>
              <a:rPr lang="en-AU" b="1" dirty="0" smtClean="0"/>
              <a:t>- </a:t>
            </a:r>
            <a:r>
              <a:rPr lang="en-AU" b="1" dirty="0" err="1" smtClean="0"/>
              <a:t>Eversion</a:t>
            </a:r>
            <a:r>
              <a:rPr lang="en-AU" b="1" dirty="0" smtClean="0"/>
              <a:t> : move ankle so sole faces out.</a:t>
            </a:r>
          </a:p>
          <a:p>
            <a:r>
              <a:rPr lang="en-AU" b="1" dirty="0" smtClean="0"/>
              <a:t>- Inversion : move ankle to face sole inward.</a:t>
            </a:r>
          </a:p>
          <a:p>
            <a:r>
              <a:rPr lang="en-AU" b="1" dirty="0" smtClean="0"/>
              <a:t>- </a:t>
            </a:r>
            <a:r>
              <a:rPr lang="en-AU" b="1" dirty="0" err="1" smtClean="0"/>
              <a:t>Dorsi</a:t>
            </a:r>
            <a:r>
              <a:rPr lang="en-AU" b="1" dirty="0" smtClean="0"/>
              <a:t> flexion : raise toes / foot up.</a:t>
            </a:r>
          </a:p>
          <a:p>
            <a:r>
              <a:rPr lang="en-AU" b="1" dirty="0" smtClean="0"/>
              <a:t>- Plantar flexion : point toes down or raise up onto tip-toes.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Vertebral Column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The vertebral column </a:t>
            </a:r>
            <a:r>
              <a:rPr lang="en-AU" dirty="0" smtClean="0"/>
              <a:t>consists of 33 bones.  24 of these </a:t>
            </a:r>
            <a:r>
              <a:rPr lang="en-AU" dirty="0" smtClean="0"/>
              <a:t>are unfused or </a:t>
            </a:r>
            <a:r>
              <a:rPr lang="en-AU" dirty="0" smtClean="0"/>
              <a:t>separate.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Nine </a:t>
            </a:r>
            <a:r>
              <a:rPr lang="en-AU" dirty="0" smtClean="0"/>
              <a:t>are fused together to make up </a:t>
            </a:r>
            <a:r>
              <a:rPr lang="en-AU" dirty="0" smtClean="0"/>
              <a:t>the sacrum </a:t>
            </a:r>
            <a:r>
              <a:rPr lang="en-AU" dirty="0" smtClean="0"/>
              <a:t>and coccyx.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pinal_column_colored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332656"/>
            <a:ext cx="4932040" cy="6120680"/>
          </a:xfrm>
        </p:spPr>
      </p:pic>
      <p:sp>
        <p:nvSpPr>
          <p:cNvPr id="5" name="TextBox 4"/>
          <p:cNvSpPr txBox="1"/>
          <p:nvPr/>
        </p:nvSpPr>
        <p:spPr>
          <a:xfrm>
            <a:off x="4716016" y="162880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hlinkClick r:id="rId3" action="ppaction://hlinksldjump"/>
              </a:rPr>
              <a:t>Cervical (7)</a:t>
            </a:r>
            <a:endParaRPr lang="en-A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04048" y="278092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hlinkClick r:id="rId4" action="ppaction://hlinksldjump"/>
              </a:rPr>
              <a:t>Thoracic (12)</a:t>
            </a:r>
            <a:endParaRPr lang="en-A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220072" y="443711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hlinkClick r:id="rId5" action="ppaction://hlinksldjump"/>
              </a:rPr>
              <a:t>Lumbar (5)</a:t>
            </a:r>
            <a:endParaRPr lang="en-A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36096" y="515719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hlinkClick r:id="rId6" action="ppaction://hlinksldjump"/>
              </a:rPr>
              <a:t>Sacrum (5) </a:t>
            </a:r>
            <a:endParaRPr lang="en-A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499992" y="58052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hlinkClick r:id="rId7" action="ppaction://hlinksldjump"/>
              </a:rPr>
              <a:t>Coccyx (4)</a:t>
            </a:r>
            <a:endParaRPr lang="en-AU" b="1" dirty="0"/>
          </a:p>
        </p:txBody>
      </p:sp>
      <p:cxnSp>
        <p:nvCxnSpPr>
          <p:cNvPr id="11" name="Straight Arrow Connector 10"/>
          <p:cNvCxnSpPr>
            <a:endCxn id="5" idx="1"/>
          </p:cNvCxnSpPr>
          <p:nvPr/>
        </p:nvCxnSpPr>
        <p:spPr>
          <a:xfrm flipV="1">
            <a:off x="3419872" y="1813466"/>
            <a:ext cx="1296144" cy="313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6" idx="1"/>
          </p:cNvCxnSpPr>
          <p:nvPr/>
        </p:nvCxnSpPr>
        <p:spPr>
          <a:xfrm flipV="1">
            <a:off x="3491880" y="2965594"/>
            <a:ext cx="1512168" cy="627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635896" y="4581128"/>
            <a:ext cx="1296144" cy="313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995936" y="5373216"/>
            <a:ext cx="1296144" cy="313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347864" y="5877272"/>
            <a:ext cx="1296144" cy="313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Cervical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Allows for the support and movement of your head.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Thoracic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Connect </a:t>
            </a:r>
            <a:r>
              <a:rPr lang="en-AU" dirty="0" smtClean="0"/>
              <a:t>the rib cage to the spinal column and </a:t>
            </a:r>
            <a:r>
              <a:rPr lang="en-AU" dirty="0" smtClean="0"/>
              <a:t>protect the </a:t>
            </a:r>
            <a:r>
              <a:rPr lang="en-AU" dirty="0" smtClean="0"/>
              <a:t>heart and lungs. </a:t>
            </a:r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Assists the </a:t>
            </a:r>
            <a:r>
              <a:rPr lang="en-AU" dirty="0" smtClean="0"/>
              <a:t>body to breathe in and out.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Lumbar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The largest vertebrae</a:t>
            </a:r>
          </a:p>
          <a:p>
            <a:endParaRPr lang="en-AU" dirty="0" smtClean="0"/>
          </a:p>
          <a:p>
            <a:r>
              <a:rPr lang="en-AU" dirty="0" smtClean="0"/>
              <a:t>Provide a large attachment for powerful muscles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Sacrum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Form the pelvis.</a:t>
            </a:r>
          </a:p>
          <a:p>
            <a:endParaRPr lang="en-AU" dirty="0" smtClean="0"/>
          </a:p>
          <a:p>
            <a:r>
              <a:rPr lang="en-AU" dirty="0" smtClean="0"/>
              <a:t>Distribute weight of the upper body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Coccyx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Tail bone</a:t>
            </a:r>
          </a:p>
          <a:p>
            <a:endParaRPr lang="en-AU" dirty="0" smtClean="0"/>
          </a:p>
          <a:p>
            <a:r>
              <a:rPr lang="en-AU" dirty="0" smtClean="0"/>
              <a:t>Allows for attachment of muscles to allow for a great deal of movement to occur.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Bones and Joints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dirty="0" smtClean="0"/>
              <a:t>   * Muscles </a:t>
            </a:r>
            <a:r>
              <a:rPr lang="en-AU" dirty="0" smtClean="0"/>
              <a:t>are attached to bones; when the </a:t>
            </a:r>
            <a:r>
              <a:rPr lang="en-AU" dirty="0" smtClean="0"/>
              <a:t>muscles contract, they </a:t>
            </a:r>
            <a:r>
              <a:rPr lang="en-AU" dirty="0" smtClean="0"/>
              <a:t>pull on the bones and movement occurs. 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 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* Where </a:t>
            </a:r>
            <a:r>
              <a:rPr lang="en-AU" dirty="0" smtClean="0"/>
              <a:t>two </a:t>
            </a:r>
            <a:r>
              <a:rPr lang="en-AU" dirty="0" smtClean="0"/>
              <a:t>or more </a:t>
            </a:r>
            <a:r>
              <a:rPr lang="en-AU" dirty="0" smtClean="0"/>
              <a:t>bones meet, a joint is formed. </a:t>
            </a:r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597</TotalTime>
  <Words>353</Words>
  <Application>Microsoft Office PowerPoint</Application>
  <PresentationFormat>On-screen Show (4:3)</PresentationFormat>
  <Paragraphs>67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Civic</vt:lpstr>
      <vt:lpstr>Lesson 2</vt:lpstr>
      <vt:lpstr>The Vertebral Column</vt:lpstr>
      <vt:lpstr>Slide 3</vt:lpstr>
      <vt:lpstr>Cervical</vt:lpstr>
      <vt:lpstr>Thoracic</vt:lpstr>
      <vt:lpstr>Lumbar</vt:lpstr>
      <vt:lpstr>Sacrum</vt:lpstr>
      <vt:lpstr>Coccyx</vt:lpstr>
      <vt:lpstr>Bones and Joints</vt:lpstr>
      <vt:lpstr>Joint types</vt:lpstr>
      <vt:lpstr>Fixed or fibrous</vt:lpstr>
      <vt:lpstr>Cartilaginous</vt:lpstr>
      <vt:lpstr>Synovial</vt:lpstr>
      <vt:lpstr>Slide 14</vt:lpstr>
      <vt:lpstr>Slide 15</vt:lpstr>
      <vt:lpstr>Types of movement</vt:lpstr>
    </vt:vector>
  </TitlesOfParts>
  <Company>Gisborne Secondary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2</dc:title>
  <dc:creator>Teacher</dc:creator>
  <cp:lastModifiedBy>Teacher</cp:lastModifiedBy>
  <cp:revision>1</cp:revision>
  <dcterms:created xsi:type="dcterms:W3CDTF">2011-01-28T23:00:59Z</dcterms:created>
  <dcterms:modified xsi:type="dcterms:W3CDTF">2011-01-29T08:58:54Z</dcterms:modified>
</cp:coreProperties>
</file>