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57" r:id="rId8"/>
    <p:sldId id="258" r:id="rId9"/>
    <p:sldId id="259" r:id="rId10"/>
    <p:sldId id="260" r:id="rId11"/>
    <p:sldId id="275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5E18CA-12B9-4C9A-BF1D-85D66233B9FB}" type="datetimeFigureOut">
              <a:rPr lang="en-US" smtClean="0"/>
              <a:pPr/>
              <a:t>1/29/2011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591314-AF82-4237-953C-0BAA2C0F7DF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19852403x_skeleton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3456384" cy="5065498"/>
          </a:xfrm>
          <a:prstGeom prst="rect">
            <a:avLst/>
          </a:prstGeom>
        </p:spPr>
      </p:pic>
      <p:pic>
        <p:nvPicPr>
          <p:cNvPr id="6" name="Picture 5" descr="muscular syst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19" y="0"/>
            <a:ext cx="4922351" cy="5070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941168"/>
            <a:ext cx="8640960" cy="1685940"/>
          </a:xfrm>
        </p:spPr>
        <p:txBody>
          <a:bodyPr>
            <a:normAutofit fontScale="25000" lnSpcReduction="20000"/>
          </a:bodyPr>
          <a:lstStyle/>
          <a:p>
            <a:endParaRPr lang="en-AU" dirty="0" smtClean="0"/>
          </a:p>
          <a:p>
            <a:endParaRPr lang="en-AU" b="1" dirty="0" smtClean="0"/>
          </a:p>
          <a:p>
            <a:pPr algn="l"/>
            <a:r>
              <a:rPr lang="en-AU" sz="12800" b="1" u="sng" dirty="0" smtClean="0">
                <a:solidFill>
                  <a:schemeClr val="bg1"/>
                </a:solidFill>
              </a:rPr>
              <a:t>UNIT 1</a:t>
            </a:r>
          </a:p>
          <a:p>
            <a:pPr algn="l"/>
            <a:endParaRPr lang="en-AU" sz="9800" dirty="0" smtClean="0">
              <a:solidFill>
                <a:schemeClr val="bg1"/>
              </a:solidFill>
            </a:endParaRPr>
          </a:p>
          <a:p>
            <a:pPr algn="l"/>
            <a:r>
              <a:rPr lang="en-AU" sz="12800" dirty="0" smtClean="0">
                <a:solidFill>
                  <a:schemeClr val="bg1"/>
                </a:solidFill>
              </a:rPr>
              <a:t>NEUROMUSCULAR AND MUSCULOSKELETAL SYSTEM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Two main types of bone tissue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COMPACT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-found in the shaft of long bones</a:t>
            </a:r>
          </a:p>
          <a:p>
            <a:pPr>
              <a:buNone/>
            </a:pPr>
            <a:r>
              <a:rPr lang="en-AU" dirty="0" smtClean="0"/>
              <a:t>-very strong</a:t>
            </a:r>
          </a:p>
          <a:p>
            <a:pPr>
              <a:buNone/>
            </a:pPr>
            <a:r>
              <a:rPr lang="en-AU" dirty="0" smtClean="0"/>
              <a:t>CANCELLOUS (spongy)</a:t>
            </a:r>
          </a:p>
          <a:p>
            <a:pPr>
              <a:buNone/>
            </a:pPr>
            <a:r>
              <a:rPr lang="en-AU" dirty="0" smtClean="0"/>
              <a:t>Found at the end of long bones</a:t>
            </a:r>
          </a:p>
          <a:p>
            <a:pPr>
              <a:buNone/>
            </a:pPr>
            <a:r>
              <a:rPr lang="en-AU" dirty="0" smtClean="0"/>
              <a:t>Provides shock absorption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Support and protection</a:t>
            </a:r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pact b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620688"/>
            <a:ext cx="5076056" cy="5245258"/>
          </a:xfrm>
          <a:prstGeom prst="rect">
            <a:avLst/>
          </a:prstGeom>
        </p:spPr>
      </p:pic>
      <p:pic>
        <p:nvPicPr>
          <p:cNvPr id="4" name="Content Placeholder 3" descr="type of bone tissu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1189" y="260648"/>
            <a:ext cx="4502811" cy="600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Bone tissue stores what minerals that are important to health?</a:t>
            </a:r>
          </a:p>
          <a:p>
            <a:r>
              <a:rPr lang="en-AU" sz="3600" dirty="0" smtClean="0"/>
              <a:t>Calcium-health bones</a:t>
            </a:r>
          </a:p>
          <a:p>
            <a:r>
              <a:rPr lang="en-AU" sz="3600" dirty="0" smtClean="0"/>
              <a:t>Phosphorus-health bones teeth and metabolism</a:t>
            </a:r>
          </a:p>
          <a:p>
            <a:r>
              <a:rPr lang="en-AU" sz="3600" dirty="0" smtClean="0"/>
              <a:t>Sodium- maintain blood pressure</a:t>
            </a:r>
          </a:p>
          <a:p>
            <a:r>
              <a:rPr lang="en-AU" sz="3600" dirty="0" smtClean="0"/>
              <a:t>Potassium- fluid balance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Mineral storage site</a:t>
            </a:r>
            <a:endParaRPr lang="en-A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d blood c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545632"/>
            <a:ext cx="3312368" cy="33123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Bones are responsible for the </a:t>
            </a:r>
            <a:r>
              <a:rPr lang="en-AU" dirty="0" smtClean="0"/>
              <a:t>production </a:t>
            </a:r>
            <a:r>
              <a:rPr lang="en-AU" dirty="0" smtClean="0"/>
              <a:t>of red blood </a:t>
            </a:r>
            <a:r>
              <a:rPr lang="en-AU" dirty="0" smtClean="0"/>
              <a:t>cells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Red blood cells are responsible for oxygen transportation throughout the body.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99FF"/>
                </a:solidFill>
              </a:rPr>
              <a:t>Production of blood cells</a:t>
            </a:r>
            <a:endParaRPr lang="en-AU" dirty="0">
              <a:solidFill>
                <a:srgbClr val="FF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are the main functions of bones?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1.</a:t>
            </a:r>
          </a:p>
          <a:p>
            <a:pPr>
              <a:buNone/>
            </a:pPr>
            <a:r>
              <a:rPr lang="en-AU" dirty="0" smtClean="0"/>
              <a:t>2.</a:t>
            </a:r>
          </a:p>
          <a:p>
            <a:pPr>
              <a:buNone/>
            </a:pPr>
            <a:r>
              <a:rPr lang="en-AU" dirty="0" smtClean="0"/>
              <a:t>3.</a:t>
            </a:r>
          </a:p>
          <a:p>
            <a:pPr>
              <a:buNone/>
            </a:pPr>
            <a:r>
              <a:rPr lang="en-AU" dirty="0" smtClean="0"/>
              <a:t>4.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Short</a:t>
            </a:r>
          </a:p>
          <a:p>
            <a:r>
              <a:rPr lang="en-AU" dirty="0" smtClean="0"/>
              <a:t>Long</a:t>
            </a:r>
          </a:p>
          <a:p>
            <a:r>
              <a:rPr lang="en-AU" dirty="0" err="1" smtClean="0"/>
              <a:t>Sesamoid</a:t>
            </a:r>
            <a:endParaRPr lang="en-AU" dirty="0" smtClean="0"/>
          </a:p>
          <a:p>
            <a:r>
              <a:rPr lang="en-AU" dirty="0" smtClean="0"/>
              <a:t>Flat</a:t>
            </a:r>
          </a:p>
          <a:p>
            <a:r>
              <a:rPr lang="en-AU" dirty="0" smtClean="0"/>
              <a:t>Irregular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iew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214338"/>
            <a:ext cx="6200813" cy="620081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Roughly have the same width and length</a:t>
            </a:r>
          </a:p>
          <a:p>
            <a:pPr>
              <a:buNone/>
            </a:pPr>
            <a:endParaRPr lang="en-AU" sz="3600" dirty="0" smtClean="0"/>
          </a:p>
          <a:p>
            <a:r>
              <a:rPr lang="en-AU" sz="3600" dirty="0" smtClean="0"/>
              <a:t>Chunky compact bones</a:t>
            </a:r>
          </a:p>
          <a:p>
            <a:endParaRPr lang="en-AU" sz="3600" dirty="0" smtClean="0"/>
          </a:p>
          <a:p>
            <a:r>
              <a:rPr lang="en-AU" sz="3600" dirty="0" err="1" smtClean="0"/>
              <a:t>Eg</a:t>
            </a:r>
            <a:r>
              <a:rPr lang="en-AU" sz="3600" dirty="0" smtClean="0"/>
              <a:t>. Carpals of the wrist and </a:t>
            </a:r>
            <a:r>
              <a:rPr lang="en-AU" sz="3600" dirty="0" err="1" smtClean="0"/>
              <a:t>tarsals</a:t>
            </a:r>
            <a:r>
              <a:rPr lang="en-AU" sz="3600" dirty="0" smtClean="0"/>
              <a:t> of the foot</a:t>
            </a:r>
            <a:endParaRPr lang="en-AU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Short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iew Detail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8794" y="1357298"/>
            <a:ext cx="5057805" cy="505780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Are longer than they are wide</a:t>
            </a:r>
          </a:p>
          <a:p>
            <a:endParaRPr lang="en-AU" dirty="0" smtClean="0"/>
          </a:p>
          <a:p>
            <a:r>
              <a:rPr lang="en-AU" dirty="0" smtClean="0"/>
              <a:t>Have a hollow shaft containing bone marrow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Long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Small bones developed in tendons and around some joints</a:t>
            </a:r>
          </a:p>
          <a:p>
            <a:endParaRPr lang="en-AU" dirty="0" smtClean="0"/>
          </a:p>
          <a:p>
            <a:r>
              <a:rPr lang="en-AU" dirty="0" smtClean="0"/>
              <a:t>Example: Patella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Sesamoid</a:t>
            </a:r>
            <a:r>
              <a:rPr lang="en-AU" dirty="0" smtClean="0"/>
              <a:t>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Provide flat area for muscle attachment and often enclosed cavities to protect organs.</a:t>
            </a:r>
          </a:p>
          <a:p>
            <a:endParaRPr lang="en-AU" dirty="0" smtClean="0"/>
          </a:p>
          <a:p>
            <a:r>
              <a:rPr lang="en-AU" dirty="0" smtClean="0"/>
              <a:t>Scapula, ribs, sternum, skull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Flat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Consists of.....</a:t>
            </a:r>
          </a:p>
          <a:p>
            <a:pPr>
              <a:buNone/>
            </a:pPr>
            <a:endParaRPr lang="en-AU" dirty="0" smtClean="0"/>
          </a:p>
          <a:p>
            <a:pPr>
              <a:buFont typeface="Arial" charset="0"/>
              <a:buChar char="•"/>
            </a:pPr>
            <a:r>
              <a:rPr lang="en-AU" dirty="0" smtClean="0"/>
              <a:t>Skeletal system (bones and joints)</a:t>
            </a:r>
          </a:p>
          <a:p>
            <a:pPr>
              <a:buFont typeface="Arial" charset="0"/>
              <a:buChar char="•"/>
            </a:pPr>
            <a:endParaRPr lang="en-AU" dirty="0" smtClean="0"/>
          </a:p>
          <a:p>
            <a:pPr>
              <a:buFont typeface="Arial" charset="0"/>
              <a:buChar char="•"/>
            </a:pPr>
            <a:r>
              <a:rPr lang="en-AU" dirty="0" smtClean="0"/>
              <a:t>Muscular system (muscles) VOLUNTARY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Musculoskeletal System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Have no regular shape characteristics.</a:t>
            </a:r>
          </a:p>
          <a:p>
            <a:endParaRPr lang="en-AU" dirty="0" smtClean="0"/>
          </a:p>
          <a:p>
            <a:r>
              <a:rPr lang="en-AU" dirty="0" err="1" smtClean="0"/>
              <a:t>Veterbrae</a:t>
            </a:r>
            <a:endParaRPr lang="en-AU" dirty="0" smtClean="0"/>
          </a:p>
          <a:p>
            <a:r>
              <a:rPr lang="en-AU" dirty="0" smtClean="0"/>
              <a:t>Bones of the face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Irregular bones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Consists of:</a:t>
            </a:r>
          </a:p>
          <a:p>
            <a:endParaRPr lang="en-AU" dirty="0" smtClean="0"/>
          </a:p>
          <a:p>
            <a:r>
              <a:rPr lang="en-AU" dirty="0" smtClean="0">
                <a:hlinkClick r:id="rId2" action="ppaction://hlinksldjump"/>
              </a:rPr>
              <a:t>Ligaments</a:t>
            </a:r>
            <a:r>
              <a:rPr lang="en-AU" dirty="0" smtClean="0"/>
              <a:t>: connect bone to bone (ACL, </a:t>
            </a:r>
            <a:r>
              <a:rPr lang="en-AU" dirty="0" err="1" smtClean="0"/>
              <a:t>Cruciate</a:t>
            </a:r>
            <a:r>
              <a:rPr lang="en-AU" dirty="0" smtClean="0"/>
              <a:t>)</a:t>
            </a:r>
          </a:p>
          <a:p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Cartilage: </a:t>
            </a:r>
            <a:r>
              <a:rPr lang="en-AU" dirty="0" smtClean="0"/>
              <a:t>provides protection and shock absorption between joints (common to tear in knee joint- arthroscopy will help tidy it up)</a:t>
            </a:r>
          </a:p>
          <a:p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Tendons: </a:t>
            </a:r>
            <a:r>
              <a:rPr lang="en-AU" dirty="0" smtClean="0"/>
              <a:t>attach muscle to bone (Injury – when muscle comes of bone- Nick </a:t>
            </a:r>
            <a:r>
              <a:rPr lang="en-AU" dirty="0" err="1" smtClean="0"/>
              <a:t>Reiwolt</a:t>
            </a:r>
            <a:r>
              <a:rPr lang="en-AU" dirty="0" smtClean="0"/>
              <a:t> in 2010 season -hamstring)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Musculoskeletal System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gamen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0"/>
            <a:ext cx="6696744" cy="68623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Ligament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rtilag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4124"/>
            <a:ext cx="7488832" cy="636550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Cartilage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nd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9424" y="476672"/>
            <a:ext cx="5184576" cy="611749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Tendons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There are four main functions of the skeletal system</a:t>
            </a:r>
          </a:p>
          <a:p>
            <a:pPr>
              <a:buNone/>
            </a:pPr>
            <a:endParaRPr lang="en-AU" sz="3600" dirty="0" smtClean="0"/>
          </a:p>
          <a:p>
            <a:pPr marL="514350" indent="-514350">
              <a:buAutoNum type="arabicPeriod"/>
            </a:pPr>
            <a:r>
              <a:rPr lang="en-AU" sz="3600" dirty="0" smtClean="0">
                <a:solidFill>
                  <a:srgbClr val="FF0000"/>
                </a:solidFill>
              </a:rPr>
              <a:t>Body movement</a:t>
            </a:r>
          </a:p>
          <a:p>
            <a:pPr marL="514350" indent="-514350">
              <a:buAutoNum type="arabicPeriod"/>
            </a:pPr>
            <a:r>
              <a:rPr lang="en-AU" sz="3600" dirty="0" smtClean="0">
                <a:solidFill>
                  <a:srgbClr val="00B0F0"/>
                </a:solidFill>
              </a:rPr>
              <a:t>Support and protection</a:t>
            </a:r>
          </a:p>
          <a:p>
            <a:pPr marL="514350" indent="-514350">
              <a:buAutoNum type="arabicPeriod"/>
            </a:pPr>
            <a:r>
              <a:rPr lang="en-AU" sz="3600" dirty="0" smtClean="0">
                <a:solidFill>
                  <a:schemeClr val="accent4">
                    <a:lumMod val="75000"/>
                  </a:schemeClr>
                </a:solidFill>
              </a:rPr>
              <a:t>Mineral storage site</a:t>
            </a:r>
          </a:p>
          <a:p>
            <a:pPr marL="514350" indent="-514350">
              <a:buAutoNum type="arabicPeriod"/>
            </a:pPr>
            <a:r>
              <a:rPr lang="en-AU" sz="3600" dirty="0" smtClean="0">
                <a:solidFill>
                  <a:srgbClr val="FF99FF"/>
                </a:solidFill>
              </a:rPr>
              <a:t>Production of blood cells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FUNCTIONS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AU" sz="3600" dirty="0" smtClean="0"/>
              <a:t>Bones in the body provide sites for muscle attachment.</a:t>
            </a:r>
          </a:p>
          <a:p>
            <a:pPr>
              <a:buNone/>
            </a:pPr>
            <a:endParaRPr lang="en-AU" sz="3600" dirty="0" smtClean="0"/>
          </a:p>
          <a:p>
            <a:pPr>
              <a:buNone/>
            </a:pPr>
            <a:r>
              <a:rPr lang="en-AU" sz="3600" dirty="0" smtClean="0"/>
              <a:t>When a muscle contracts, the bone in which it is attached moves, creating body movement.</a:t>
            </a:r>
          </a:p>
          <a:p>
            <a:pPr>
              <a:buNone/>
            </a:pPr>
            <a:endParaRPr lang="en-AU" sz="3600" dirty="0" smtClean="0"/>
          </a:p>
          <a:p>
            <a:pPr>
              <a:buNone/>
            </a:pPr>
            <a:r>
              <a:rPr lang="en-AU" sz="3600" dirty="0" smtClean="0"/>
              <a:t>How many bones does the body have?</a:t>
            </a:r>
            <a:endParaRPr lang="en-AU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Body movement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What does the skeleton protect?</a:t>
            </a:r>
          </a:p>
          <a:p>
            <a:endParaRPr lang="en-AU" sz="3600" dirty="0" smtClean="0"/>
          </a:p>
          <a:p>
            <a:r>
              <a:rPr lang="en-AU" sz="3600" dirty="0" smtClean="0"/>
              <a:t>What does the skeleton support?</a:t>
            </a:r>
            <a:endParaRPr lang="en-AU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Support and protection</a:t>
            </a:r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1057</TotalTime>
  <Words>365</Words>
  <Application>Microsoft Office PowerPoint</Application>
  <PresentationFormat>On-screen Show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       </vt:lpstr>
      <vt:lpstr>Musculoskeletal System</vt:lpstr>
      <vt:lpstr>Musculoskeletal System</vt:lpstr>
      <vt:lpstr>Ligament</vt:lpstr>
      <vt:lpstr>Cartilage</vt:lpstr>
      <vt:lpstr>Tendons</vt:lpstr>
      <vt:lpstr>FUNCTIONS</vt:lpstr>
      <vt:lpstr>Body movement</vt:lpstr>
      <vt:lpstr>Support and protection</vt:lpstr>
      <vt:lpstr>Support and protection</vt:lpstr>
      <vt:lpstr>Slide 11</vt:lpstr>
      <vt:lpstr>Mineral storage site</vt:lpstr>
      <vt:lpstr>Production of blood cells</vt:lpstr>
      <vt:lpstr>Summary</vt:lpstr>
      <vt:lpstr>Types of bones</vt:lpstr>
      <vt:lpstr>Short bones</vt:lpstr>
      <vt:lpstr>Long bones</vt:lpstr>
      <vt:lpstr>Sesamoid bones</vt:lpstr>
      <vt:lpstr>Flat bones</vt:lpstr>
      <vt:lpstr>Irregular bones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</dc:title>
  <dc:creator>Teacher</dc:creator>
  <cp:lastModifiedBy>Teacher</cp:lastModifiedBy>
  <cp:revision>44</cp:revision>
  <dcterms:created xsi:type="dcterms:W3CDTF">2010-06-14T22:10:14Z</dcterms:created>
  <dcterms:modified xsi:type="dcterms:W3CDTF">2011-01-29T08:58:58Z</dcterms:modified>
</cp:coreProperties>
</file>