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83" r:id="rId4"/>
    <p:sldId id="258" r:id="rId5"/>
    <p:sldId id="259" r:id="rId6"/>
    <p:sldId id="260" r:id="rId7"/>
    <p:sldId id="280" r:id="rId8"/>
    <p:sldId id="261" r:id="rId9"/>
    <p:sldId id="262" r:id="rId10"/>
    <p:sldId id="263" r:id="rId11"/>
    <p:sldId id="284" r:id="rId12"/>
    <p:sldId id="264" r:id="rId13"/>
    <p:sldId id="265" r:id="rId14"/>
    <p:sldId id="266" r:id="rId15"/>
    <p:sldId id="267" r:id="rId16"/>
    <p:sldId id="268" r:id="rId17"/>
    <p:sldId id="281" r:id="rId18"/>
    <p:sldId id="269" r:id="rId19"/>
    <p:sldId id="270" r:id="rId20"/>
    <p:sldId id="271" r:id="rId21"/>
    <p:sldId id="272" r:id="rId22"/>
    <p:sldId id="273" r:id="rId23"/>
    <p:sldId id="282" r:id="rId24"/>
    <p:sldId id="274" r:id="rId25"/>
    <p:sldId id="275" r:id="rId26"/>
    <p:sldId id="276" r:id="rId27"/>
    <p:sldId id="277" r:id="rId28"/>
    <p:sldId id="278" r:id="rId29"/>
    <p:sldId id="279" r:id="rId30"/>
    <p:sldId id="285" r:id="rId31"/>
    <p:sldId id="286" r:id="rId32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87E48-D2C4-412B-B7A5-B84C6DCB4E15}" type="datetimeFigureOut">
              <a:rPr lang="en-AU" smtClean="0"/>
              <a:pPr/>
              <a:t>20/06/2011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C9A6B-F752-4D70-92A3-2D05A69FA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706D7-F180-4256-B6F9-F77E6CDBF7BD}" type="datetimeFigureOut">
              <a:rPr lang="en-AU" smtClean="0"/>
              <a:pPr/>
              <a:t>20/06/2011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7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0E2A0-43CA-4BC4-952B-281EE7AD49E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33E3B9-0438-4B69-BEC1-910FFCE987E9}" type="datetimeFigureOut">
              <a:rPr lang="en-US" smtClean="0"/>
              <a:pPr/>
              <a:t>6/20/2011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C9C376-BCAD-44D2-AD25-A7EF88D98157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xU6jMMp2u7s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3pMmIcTzNi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/-Q94gSA450w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Fitness Components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#1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Muscular Endurance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Total body endurance where most major muscle groups in the body are required to carry out sustained performance.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LMEIs the ability of a particular muscle group to keep working at the desired level of effort for as long as the situation demands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Fatigue is often related to hydrogen ions and phosphates (not lactic acid)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LME &amp; 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Closely linked with muscular strength</a:t>
            </a:r>
          </a:p>
          <a:p>
            <a:endParaRPr lang="en-AU" dirty="0" smtClean="0"/>
          </a:p>
          <a:p>
            <a:r>
              <a:rPr lang="en-AU" dirty="0" smtClean="0"/>
              <a:t>Muscular endurance is often controlled by the body’s tolerance of the increasing levels of lactic acid. (Heavy arms or legs)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Arms, legs and abdominals in 200m swim</a:t>
            </a:r>
          </a:p>
          <a:p>
            <a:pPr lvl="1"/>
            <a:r>
              <a:rPr lang="en-AU" dirty="0" smtClean="0"/>
              <a:t>Abdominals, legs and arms in 2000m rowing race</a:t>
            </a:r>
          </a:p>
          <a:p>
            <a:pPr lvl="1"/>
            <a:r>
              <a:rPr lang="en-AU" dirty="0" smtClean="0"/>
              <a:t>Arms, legs and abdominals in most team games</a:t>
            </a:r>
          </a:p>
          <a:p>
            <a:pPr lvl="1">
              <a:buNone/>
            </a:pPr>
            <a:r>
              <a:rPr lang="en-AU" b="1" dirty="0" smtClean="0"/>
              <a:t>LME</a:t>
            </a:r>
            <a:r>
              <a:rPr lang="en-AU" dirty="0" smtClean="0"/>
              <a:t> –</a:t>
            </a:r>
          </a:p>
          <a:p>
            <a:pPr lvl="1"/>
            <a:r>
              <a:rPr lang="en-AU" dirty="0" smtClean="0"/>
              <a:t>Abdominals in a 1 minute sit up test</a:t>
            </a:r>
          </a:p>
          <a:p>
            <a:pPr lvl="1"/>
            <a:r>
              <a:rPr lang="en-AU" dirty="0" smtClean="0"/>
              <a:t>Legs in 1km time trial in cycling</a:t>
            </a:r>
          </a:p>
          <a:p>
            <a:pPr lvl="1"/>
            <a:r>
              <a:rPr lang="en-AU" dirty="0" smtClean="0"/>
              <a:t>Shoulder muscles and abdominals in a 60 second bench push-up test</a:t>
            </a:r>
          </a:p>
          <a:p>
            <a:pPr lvl="1"/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Muscular Endurance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How is it trained</a:t>
            </a:r>
          </a:p>
          <a:p>
            <a:pPr lvl="1"/>
            <a:r>
              <a:rPr lang="en-AU" dirty="0" smtClean="0"/>
              <a:t>Continuous training trains specific muscle groups</a:t>
            </a:r>
          </a:p>
          <a:p>
            <a:pPr lvl="1"/>
            <a:r>
              <a:rPr lang="en-AU" dirty="0" smtClean="0"/>
              <a:t>Weight training (&gt;20RM)</a:t>
            </a:r>
          </a:p>
          <a:p>
            <a:pPr lvl="1">
              <a:buNone/>
            </a:pPr>
            <a:endParaRPr lang="en-AU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AU" sz="2600" dirty="0" smtClean="0"/>
              <a:t>Factors affecting muscular endurance</a:t>
            </a:r>
          </a:p>
          <a:p>
            <a:pPr lvl="1"/>
            <a:r>
              <a:rPr lang="en-AU" dirty="0" smtClean="0"/>
              <a:t>Inorganic phosphates</a:t>
            </a:r>
          </a:p>
          <a:p>
            <a:pPr lvl="1"/>
            <a:r>
              <a:rPr lang="en-AU" dirty="0" smtClean="0"/>
              <a:t>Age</a:t>
            </a:r>
          </a:p>
          <a:p>
            <a:pPr lvl="1"/>
            <a:r>
              <a:rPr lang="en-AU" dirty="0" smtClean="0"/>
              <a:t>Sex</a:t>
            </a:r>
          </a:p>
          <a:p>
            <a:pPr lvl="1"/>
            <a:r>
              <a:rPr lang="en-AU" dirty="0" smtClean="0"/>
              <a:t>Temperature</a:t>
            </a:r>
          </a:p>
          <a:p>
            <a:pPr lvl="1"/>
            <a:r>
              <a:rPr lang="en-AU" dirty="0" smtClean="0"/>
              <a:t>Circulation</a:t>
            </a:r>
          </a:p>
          <a:p>
            <a:pPr lvl="1"/>
            <a:r>
              <a:rPr lang="en-AU" dirty="0" smtClean="0"/>
              <a:t>Cross-education effect</a:t>
            </a:r>
          </a:p>
          <a:p>
            <a:pPr lvl="1"/>
            <a:r>
              <a:rPr lang="en-AU" dirty="0" smtClean="0"/>
              <a:t>Accumulation of lactic acid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Anaerobic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Ability to produce energy (without the use of oxygen) quickly</a:t>
            </a:r>
          </a:p>
          <a:p>
            <a:r>
              <a:rPr lang="en-AU" dirty="0" smtClean="0"/>
              <a:t>ATP-PC and lactic acid systems vital to anaerobic power</a:t>
            </a:r>
          </a:p>
          <a:p>
            <a:pPr marL="514350" indent="-514350">
              <a:buAutoNum type="arabicPeriod"/>
            </a:pPr>
            <a:r>
              <a:rPr lang="en-AU" dirty="0" smtClean="0"/>
              <a:t>Maximal effort for around 10 seconds</a:t>
            </a:r>
          </a:p>
          <a:p>
            <a:pPr marL="514350" indent="-514350">
              <a:buAutoNum type="arabicPeriod"/>
            </a:pPr>
            <a:r>
              <a:rPr lang="en-AU" dirty="0" smtClean="0"/>
              <a:t>Near – maximal effort up to a limit of about 1 minute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100m sprint</a:t>
            </a:r>
          </a:p>
          <a:p>
            <a:pPr lvl="1"/>
            <a:r>
              <a:rPr lang="en-AU" dirty="0" smtClean="0"/>
              <a:t>Athletic field events - Javelin</a:t>
            </a:r>
          </a:p>
          <a:p>
            <a:pPr lvl="1"/>
            <a:r>
              <a:rPr lang="en-AU" dirty="0" smtClean="0"/>
              <a:t>Volleyball block</a:t>
            </a:r>
          </a:p>
          <a:p>
            <a:pPr lvl="1"/>
            <a:r>
              <a:rPr lang="en-AU" dirty="0" smtClean="0"/>
              <a:t>Basketball rebound and blocks</a:t>
            </a:r>
          </a:p>
          <a:p>
            <a:pPr lvl="1"/>
            <a:r>
              <a:rPr lang="en-AU" dirty="0" smtClean="0"/>
              <a:t>AFL for long kicks and handballs</a:t>
            </a:r>
          </a:p>
          <a:p>
            <a:pPr lvl="1"/>
            <a:r>
              <a:rPr lang="en-AU" dirty="0" smtClean="0"/>
              <a:t>Netball sprints to position</a:t>
            </a:r>
          </a:p>
          <a:p>
            <a:pPr lvl="1"/>
            <a:r>
              <a:rPr lang="en-AU" dirty="0" smtClean="0"/>
              <a:t>Uphill cycle for 30-60 sec in a triathlon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5652120" y="3789040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Performer can repeat powerful movements as needed during an extended period of time, such as a 1 hour and 2 hour playing period in a team game.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Anaerobic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Factors affecting anaerobic power </a:t>
            </a:r>
          </a:p>
          <a:p>
            <a:pPr lvl="1"/>
            <a:r>
              <a:rPr lang="en-AU" dirty="0" smtClean="0"/>
              <a:t>Reaction time</a:t>
            </a:r>
          </a:p>
          <a:p>
            <a:pPr lvl="1"/>
            <a:r>
              <a:rPr lang="en-AU" dirty="0" smtClean="0"/>
              <a:t>Acceleration</a:t>
            </a:r>
          </a:p>
          <a:p>
            <a:pPr lvl="1"/>
            <a:r>
              <a:rPr lang="en-AU" dirty="0" smtClean="0"/>
              <a:t>Initial velocity</a:t>
            </a:r>
          </a:p>
          <a:p>
            <a:pPr lvl="1"/>
            <a:r>
              <a:rPr lang="en-AU" dirty="0" smtClean="0"/>
              <a:t>Strength</a:t>
            </a:r>
          </a:p>
          <a:p>
            <a:pPr lvl="1"/>
            <a:r>
              <a:rPr lang="en-AU" dirty="0" smtClean="0"/>
              <a:t>Gender</a:t>
            </a:r>
          </a:p>
          <a:p>
            <a:pPr lvl="1"/>
            <a:r>
              <a:rPr lang="en-AU" dirty="0" smtClean="0"/>
              <a:t>Tolerance to fatigue (phosphates and hydrogen ions)</a:t>
            </a:r>
          </a:p>
          <a:p>
            <a:pPr lvl="1"/>
            <a:r>
              <a:rPr lang="en-AU" dirty="0" smtClean="0"/>
              <a:t>Genetic factors (size of bones and angle of joints, proportion of fast twitch muscle fibre types)</a:t>
            </a:r>
            <a:endParaRPr lang="en-AU" dirty="0"/>
          </a:p>
        </p:txBody>
      </p:sp>
      <p:pic>
        <p:nvPicPr>
          <p:cNvPr id="155650" name="Picture 2" descr="http://www.theage.com.au/ffximage/2008/08/21/usainbolt2_wideweb__470x345,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196752"/>
            <a:ext cx="3188180" cy="2340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Muscular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 powerful movement is achieved as quickly as possible, while imparting as much strength as possible</a:t>
            </a:r>
          </a:p>
          <a:p>
            <a:r>
              <a:rPr lang="en-AU" dirty="0" smtClean="0"/>
              <a:t>A combination of speed and strength</a:t>
            </a:r>
          </a:p>
          <a:p>
            <a:r>
              <a:rPr lang="en-AU" dirty="0" smtClean="0"/>
              <a:t>ATP-PC system is vital</a:t>
            </a:r>
          </a:p>
          <a:p>
            <a:r>
              <a:rPr lang="en-AU" dirty="0" smtClean="0"/>
              <a:t>A muscle that contracts very quickly has insufficient time to develop maximal force, whereas a very forceful contraction takes time, resulting in slow movement</a:t>
            </a:r>
          </a:p>
          <a:p>
            <a:pPr lvl="1"/>
            <a:r>
              <a:rPr lang="en-AU" dirty="0" smtClean="0"/>
              <a:t>Trade off between the speed and force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Muscular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Field events</a:t>
            </a:r>
          </a:p>
          <a:p>
            <a:pPr lvl="1"/>
            <a:r>
              <a:rPr lang="en-AU" dirty="0" smtClean="0"/>
              <a:t>Spike in volleyball</a:t>
            </a:r>
          </a:p>
          <a:p>
            <a:pPr lvl="1"/>
            <a:r>
              <a:rPr lang="en-AU" dirty="0" smtClean="0"/>
              <a:t>Drive in golf</a:t>
            </a:r>
          </a:p>
          <a:p>
            <a:pPr lvl="1"/>
            <a:r>
              <a:rPr lang="en-AU" dirty="0" smtClean="0"/>
              <a:t>Tackles</a:t>
            </a:r>
          </a:p>
          <a:p>
            <a:pPr lvl="1"/>
            <a:r>
              <a:rPr lang="en-AU" dirty="0" smtClean="0"/>
              <a:t>Netball and basketball when performer leaps to intercept a pass</a:t>
            </a:r>
          </a:p>
          <a:p>
            <a:pPr lvl="1"/>
            <a:endParaRPr lang="en-AU" dirty="0" smtClean="0"/>
          </a:p>
          <a:p>
            <a:pPr lvl="1">
              <a:buNone/>
            </a:pPr>
            <a:endParaRPr lang="en-AU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AU" sz="2600" dirty="0" smtClean="0"/>
              <a:t>How to train muscular power</a:t>
            </a:r>
          </a:p>
          <a:p>
            <a:pPr lvl="1"/>
            <a:r>
              <a:rPr lang="en-AU" dirty="0" smtClean="0"/>
              <a:t>Weight training (8-12RM)</a:t>
            </a:r>
          </a:p>
          <a:p>
            <a:pPr lvl="1"/>
            <a:r>
              <a:rPr lang="en-AU" dirty="0" err="1" smtClean="0"/>
              <a:t>plyometrics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Muscular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Factors affecting Muscular Power</a:t>
            </a:r>
          </a:p>
          <a:p>
            <a:pPr lvl="1"/>
            <a:r>
              <a:rPr lang="en-AU" dirty="0" smtClean="0"/>
              <a:t>Age</a:t>
            </a:r>
          </a:p>
          <a:p>
            <a:pPr lvl="1"/>
            <a:r>
              <a:rPr lang="en-AU" dirty="0" smtClean="0"/>
              <a:t>Gender</a:t>
            </a:r>
          </a:p>
          <a:p>
            <a:pPr lvl="1"/>
            <a:r>
              <a:rPr lang="en-AU" dirty="0" smtClean="0"/>
              <a:t>Speed of contraction</a:t>
            </a:r>
          </a:p>
          <a:p>
            <a:pPr lvl="1"/>
            <a:r>
              <a:rPr lang="en-AU" dirty="0" smtClean="0"/>
              <a:t>Fibre type</a:t>
            </a:r>
          </a:p>
          <a:p>
            <a:pPr lvl="1"/>
            <a:r>
              <a:rPr lang="en-AU" dirty="0" smtClean="0"/>
              <a:t>Fibre recruitment</a:t>
            </a:r>
          </a:p>
          <a:p>
            <a:pPr lvl="1"/>
            <a:r>
              <a:rPr lang="en-AU" dirty="0" smtClean="0"/>
              <a:t>Muscle length</a:t>
            </a:r>
            <a:endParaRPr lang="en-AU" dirty="0"/>
          </a:p>
        </p:txBody>
      </p:sp>
      <p:pic>
        <p:nvPicPr>
          <p:cNvPr id="152578" name="Picture 2" descr="http://www.babble.com/CS/blogs/famecrawler/2008/02/16-22/dwight-howard-superman-du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52936"/>
            <a:ext cx="3810000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Flexibility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Refers to the range of possible movement about a joint</a:t>
            </a:r>
          </a:p>
          <a:p>
            <a:r>
              <a:rPr lang="en-AU" dirty="0" smtClean="0"/>
              <a:t>Can be dynamic (moving) or static (stationary)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Gymnastics events</a:t>
            </a:r>
          </a:p>
          <a:p>
            <a:pPr lvl="1"/>
            <a:r>
              <a:rPr lang="en-AU" dirty="0" smtClean="0"/>
              <a:t>Goal keeping in hockey</a:t>
            </a:r>
          </a:p>
          <a:p>
            <a:pPr lvl="1"/>
            <a:r>
              <a:rPr lang="en-AU" dirty="0" smtClean="0"/>
              <a:t>Defensive shuffles in basketball and netball</a:t>
            </a:r>
          </a:p>
          <a:p>
            <a:pPr lvl="1"/>
            <a:r>
              <a:rPr lang="en-AU" dirty="0" smtClean="0"/>
              <a:t>Kicking long goal in football</a:t>
            </a:r>
          </a:p>
          <a:p>
            <a:pPr lvl="1"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Flexibility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How to train flexibility</a:t>
            </a:r>
          </a:p>
          <a:p>
            <a:pPr lvl="1"/>
            <a:r>
              <a:rPr lang="en-AU" dirty="0" smtClean="0"/>
              <a:t>Best when the body is warmed up</a:t>
            </a:r>
          </a:p>
          <a:p>
            <a:pPr lvl="1"/>
            <a:r>
              <a:rPr lang="en-AU" dirty="0" smtClean="0"/>
              <a:t>Static stretching</a:t>
            </a:r>
          </a:p>
          <a:p>
            <a:pPr lvl="1"/>
            <a:r>
              <a:rPr lang="en-AU" dirty="0" err="1" smtClean="0"/>
              <a:t>Proprioceptive</a:t>
            </a:r>
            <a:r>
              <a:rPr lang="en-AU" dirty="0" smtClean="0"/>
              <a:t> neuromuscular facilitation (PNF) stretching</a:t>
            </a:r>
          </a:p>
          <a:p>
            <a:pPr lvl="1"/>
            <a:r>
              <a:rPr lang="en-AU" dirty="0" smtClean="0"/>
              <a:t>Ballistic stretching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you need to know...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All fitness components</a:t>
            </a:r>
          </a:p>
          <a:p>
            <a:pPr lvl="1"/>
            <a:r>
              <a:rPr lang="en-AU" dirty="0" smtClean="0"/>
              <a:t>Health &amp; skill related fitness components</a:t>
            </a:r>
          </a:p>
          <a:p>
            <a:pPr lvl="1"/>
            <a:r>
              <a:rPr lang="en-AU" dirty="0" smtClean="0"/>
              <a:t>Definition</a:t>
            </a:r>
          </a:p>
          <a:p>
            <a:pPr lvl="1"/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Energy system use</a:t>
            </a:r>
          </a:p>
          <a:p>
            <a:pPr lvl="1"/>
            <a:r>
              <a:rPr lang="en-AU" dirty="0" smtClean="0"/>
              <a:t>Factors affecting</a:t>
            </a:r>
          </a:p>
          <a:p>
            <a:pPr lvl="1"/>
            <a:r>
              <a:rPr lang="en-AU" dirty="0" smtClean="0"/>
              <a:t>How to train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Flexibility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Factors affecting flexibility</a:t>
            </a:r>
          </a:p>
          <a:p>
            <a:pPr lvl="1"/>
            <a:r>
              <a:rPr lang="en-AU" dirty="0" smtClean="0"/>
              <a:t>Age</a:t>
            </a:r>
          </a:p>
          <a:p>
            <a:pPr lvl="1"/>
            <a:r>
              <a:rPr lang="en-AU" dirty="0" smtClean="0"/>
              <a:t>Sex</a:t>
            </a:r>
          </a:p>
          <a:p>
            <a:pPr lvl="1"/>
            <a:r>
              <a:rPr lang="en-AU" dirty="0" smtClean="0"/>
              <a:t>Skin resistance</a:t>
            </a:r>
          </a:p>
          <a:p>
            <a:pPr lvl="1"/>
            <a:r>
              <a:rPr lang="en-AU" dirty="0" smtClean="0"/>
              <a:t>Bone</a:t>
            </a:r>
          </a:p>
          <a:p>
            <a:pPr lvl="1"/>
            <a:r>
              <a:rPr lang="en-AU" dirty="0" smtClean="0"/>
              <a:t>Injury</a:t>
            </a:r>
          </a:p>
          <a:p>
            <a:pPr lvl="1"/>
            <a:r>
              <a:rPr lang="en-AU" dirty="0" smtClean="0"/>
              <a:t>Body build</a:t>
            </a:r>
          </a:p>
          <a:p>
            <a:pPr lvl="1"/>
            <a:r>
              <a:rPr lang="en-AU" dirty="0" smtClean="0"/>
              <a:t>Muscle temperature</a:t>
            </a:r>
          </a:p>
          <a:p>
            <a:pPr lvl="1"/>
            <a:r>
              <a:rPr lang="en-AU" dirty="0" smtClean="0"/>
              <a:t>Length of muscle at rest</a:t>
            </a:r>
          </a:p>
          <a:p>
            <a:pPr lvl="1"/>
            <a:r>
              <a:rPr lang="en-AU" dirty="0" smtClean="0"/>
              <a:t>Type of joint</a:t>
            </a:r>
          </a:p>
          <a:p>
            <a:pPr lvl="1"/>
            <a:r>
              <a:rPr lang="en-AU" dirty="0" smtClean="0"/>
              <a:t>Joint capsule</a:t>
            </a:r>
          </a:p>
          <a:p>
            <a:pPr lvl="1">
              <a:buNone/>
            </a:pPr>
            <a:endParaRPr lang="en-AU" dirty="0" smtClean="0"/>
          </a:p>
        </p:txBody>
      </p:sp>
      <p:pic>
        <p:nvPicPr>
          <p:cNvPr id="149506" name="Picture 2" descr="http://www.smh.com.au/ffximage/2004/08/27/Andriola_wideweb__430x325,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4095750" cy="309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Agility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Ability to change direction with maximal speed and control</a:t>
            </a:r>
          </a:p>
          <a:p>
            <a:r>
              <a:rPr lang="en-AU" dirty="0" smtClean="0"/>
              <a:t>Includes speed, balance, coordination, flexibility, muscular power</a:t>
            </a:r>
          </a:p>
          <a:p>
            <a:r>
              <a:rPr lang="en-AU" dirty="0" smtClean="0"/>
              <a:t>Reactive or planned</a:t>
            </a:r>
          </a:p>
          <a:p>
            <a:endParaRPr lang="en-AU" dirty="0" smtClean="0"/>
          </a:p>
          <a:p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Evading an opponent in soccer</a:t>
            </a:r>
          </a:p>
          <a:p>
            <a:pPr lvl="1"/>
            <a:r>
              <a:rPr lang="en-AU" dirty="0" smtClean="0"/>
              <a:t>Dribbling around an opponent in basketball or soccer</a:t>
            </a:r>
          </a:p>
          <a:p>
            <a:pPr lvl="1"/>
            <a:r>
              <a:rPr lang="en-AU" dirty="0" smtClean="0"/>
              <a:t>Reacting to a player’s baulk in football</a:t>
            </a:r>
          </a:p>
          <a:p>
            <a:pPr lvl="1"/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Agility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How to train agility</a:t>
            </a:r>
          </a:p>
          <a:p>
            <a:pPr lvl="1"/>
            <a:r>
              <a:rPr lang="en-AU" dirty="0" smtClean="0"/>
              <a:t>Specific courses that replicate game movements</a:t>
            </a:r>
          </a:p>
          <a:p>
            <a:pPr lvl="1"/>
            <a:r>
              <a:rPr lang="en-AU" dirty="0" smtClean="0"/>
              <a:t>Regular sprint training</a:t>
            </a:r>
          </a:p>
          <a:p>
            <a:pPr lvl="1"/>
            <a:r>
              <a:rPr lang="en-AU" dirty="0" smtClean="0"/>
              <a:t>Improved flexibility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843808" y="4869160"/>
            <a:ext cx="3275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http://youtu.be/tF_N4R8GI4M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Agility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Factors affecting agility</a:t>
            </a:r>
          </a:p>
          <a:p>
            <a:pPr lvl="1"/>
            <a:r>
              <a:rPr lang="en-AU" dirty="0" smtClean="0"/>
              <a:t>Centre of gravity</a:t>
            </a:r>
          </a:p>
          <a:p>
            <a:pPr lvl="1"/>
            <a:r>
              <a:rPr lang="en-AU" dirty="0" smtClean="0"/>
              <a:t>Speed</a:t>
            </a:r>
          </a:p>
          <a:p>
            <a:pPr lvl="1"/>
            <a:r>
              <a:rPr lang="en-AU" dirty="0" smtClean="0"/>
              <a:t>Reaction time</a:t>
            </a:r>
          </a:p>
          <a:p>
            <a:pPr lvl="1"/>
            <a:r>
              <a:rPr lang="en-AU" dirty="0" smtClean="0"/>
              <a:t>Muscular strength</a:t>
            </a:r>
          </a:p>
          <a:p>
            <a:pPr lvl="1"/>
            <a:r>
              <a:rPr lang="en-AU" dirty="0" smtClean="0"/>
              <a:t>Range of motion at joints</a:t>
            </a:r>
          </a:p>
          <a:p>
            <a:pPr lvl="1"/>
            <a:r>
              <a:rPr lang="en-AU" dirty="0" smtClean="0"/>
              <a:t>Fibre type</a:t>
            </a:r>
          </a:p>
          <a:p>
            <a:pPr lvl="1"/>
            <a:r>
              <a:rPr lang="en-AU" dirty="0" smtClean="0"/>
              <a:t>flexibility</a:t>
            </a:r>
          </a:p>
        </p:txBody>
      </p:sp>
      <p:pic>
        <p:nvPicPr>
          <p:cNvPr id="4" name="Picture 3" descr="david-beckham-la-galax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124744"/>
            <a:ext cx="4205098" cy="4943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Balance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 ability of the body to remain in a state of equilibrium while performing a desired task</a:t>
            </a:r>
          </a:p>
          <a:p>
            <a:r>
              <a:rPr lang="en-AU" dirty="0" smtClean="0"/>
              <a:t>Dynamic balance (whilst moving)</a:t>
            </a:r>
          </a:p>
          <a:p>
            <a:r>
              <a:rPr lang="en-AU" dirty="0" smtClean="0"/>
              <a:t>Static balance (whilst not moving)</a:t>
            </a:r>
          </a:p>
          <a:p>
            <a:endParaRPr lang="en-AU" dirty="0" smtClean="0"/>
          </a:p>
          <a:p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Running a bend in a 200m sprint</a:t>
            </a:r>
          </a:p>
          <a:p>
            <a:pPr lvl="1"/>
            <a:r>
              <a:rPr lang="en-AU" dirty="0" smtClean="0"/>
              <a:t>Handstand</a:t>
            </a:r>
          </a:p>
          <a:p>
            <a:pPr lvl="1"/>
            <a:r>
              <a:rPr lang="en-AU" dirty="0" smtClean="0"/>
              <a:t>Standing on one foot shooting in netball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Balance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How to train balance</a:t>
            </a:r>
          </a:p>
          <a:p>
            <a:pPr lvl="1"/>
            <a:r>
              <a:rPr lang="en-AU" dirty="0" smtClean="0"/>
              <a:t>Weight training to improve muscular strength</a:t>
            </a:r>
          </a:p>
          <a:p>
            <a:pPr lvl="1"/>
            <a:r>
              <a:rPr lang="en-AU" dirty="0" smtClean="0"/>
              <a:t>Repetitively practising the required movements</a:t>
            </a:r>
          </a:p>
          <a:p>
            <a:pPr lvl="1"/>
            <a:r>
              <a:rPr lang="en-AU" dirty="0" smtClean="0"/>
              <a:t>Pilates</a:t>
            </a:r>
          </a:p>
          <a:p>
            <a:pPr lvl="1"/>
            <a:r>
              <a:rPr lang="en-AU" dirty="0" smtClean="0"/>
              <a:t>Swiss ball training (core training)</a:t>
            </a:r>
            <a:endParaRPr lang="en-AU" dirty="0"/>
          </a:p>
        </p:txBody>
      </p:sp>
      <p:pic>
        <p:nvPicPr>
          <p:cNvPr id="7170" name="Picture 2" descr="http://www.mtv.com/onair/dance_crew/season_2/photos/episodes/201/25_super_cr3w_handst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381374"/>
            <a:ext cx="2857500" cy="3476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Reaction Time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The speed with which an individual can react to an outside stimulus</a:t>
            </a:r>
          </a:p>
          <a:p>
            <a:r>
              <a:rPr lang="en-AU" dirty="0" smtClean="0"/>
              <a:t>Time taken for the brain to react to a stimulus, process them, select a response, then activate the muscular response</a:t>
            </a:r>
          </a:p>
          <a:p>
            <a:r>
              <a:rPr lang="en-AU" dirty="0" smtClean="0"/>
              <a:t>Average reaction time is 0.2 seconds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Reacting to starter’s gun in a sprint</a:t>
            </a:r>
          </a:p>
          <a:p>
            <a:pPr lvl="1"/>
            <a:r>
              <a:rPr lang="en-AU" dirty="0" smtClean="0"/>
              <a:t>Judging the speed and spin of the ball in a table tennis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Reaction Time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How to train reaction time</a:t>
            </a:r>
          </a:p>
          <a:p>
            <a:pPr lvl="1"/>
            <a:r>
              <a:rPr lang="en-AU" dirty="0" smtClean="0"/>
              <a:t>Practise specific moments depending on sport</a:t>
            </a:r>
          </a:p>
          <a:p>
            <a:pPr lvl="3"/>
            <a:r>
              <a:rPr lang="en-AU" dirty="0" smtClean="0"/>
              <a:t>Sprint start</a:t>
            </a:r>
          </a:p>
          <a:p>
            <a:pPr lvl="3"/>
            <a:r>
              <a:rPr lang="en-AU" dirty="0" smtClean="0"/>
              <a:t>Tennis volleys</a:t>
            </a:r>
          </a:p>
          <a:p>
            <a:pPr lvl="3">
              <a:buNone/>
            </a:pPr>
            <a:r>
              <a:rPr lang="en-AU" dirty="0" smtClean="0"/>
              <a:t>	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http://images.theage.com.au/ftage/ffximage/2008/07/01/sharstory_narrowweb__300x443,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980728"/>
            <a:ext cx="2857500" cy="42195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Coordination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Linking together a series of muscular </a:t>
            </a:r>
            <a:r>
              <a:rPr lang="en-AU" dirty="0" smtClean="0">
                <a:solidFill>
                  <a:schemeClr val="bg1"/>
                </a:solidFill>
              </a:rPr>
              <a:t>movements so that </a:t>
            </a:r>
            <a:r>
              <a:rPr lang="en-AU" dirty="0" smtClean="0"/>
              <a:t>they appear to be well controlled and </a:t>
            </a:r>
            <a:r>
              <a:rPr lang="en-AU" dirty="0" smtClean="0">
                <a:solidFill>
                  <a:schemeClr val="bg1"/>
                </a:solidFill>
              </a:rPr>
              <a:t>efficiently executed</a:t>
            </a:r>
          </a:p>
          <a:p>
            <a:endParaRPr lang="en-AU" dirty="0" smtClean="0"/>
          </a:p>
          <a:p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Tennis serve</a:t>
            </a:r>
          </a:p>
          <a:p>
            <a:pPr lvl="1"/>
            <a:r>
              <a:rPr lang="en-AU" dirty="0" smtClean="0"/>
              <a:t>Spike in volleyball</a:t>
            </a:r>
          </a:p>
          <a:p>
            <a:pPr lvl="1"/>
            <a:r>
              <a:rPr lang="en-AU" dirty="0" smtClean="0"/>
              <a:t>Scoring in netball</a:t>
            </a:r>
          </a:p>
          <a:p>
            <a:pPr lvl="1"/>
            <a:r>
              <a:rPr lang="en-AU" dirty="0" smtClean="0"/>
              <a:t>Arm-leg action in breaststroke</a:t>
            </a:r>
          </a:p>
          <a:p>
            <a:pPr lvl="1">
              <a:buNone/>
            </a:pPr>
            <a:endParaRPr lang="en-AU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AU" sz="2600" dirty="0" smtClean="0"/>
              <a:t>How to train coordination</a:t>
            </a:r>
          </a:p>
          <a:p>
            <a:pPr lvl="1"/>
            <a:r>
              <a:rPr lang="en-AU" dirty="0" smtClean="0"/>
              <a:t>Practice the relevant movements for the particular sports</a:t>
            </a:r>
          </a:p>
          <a:p>
            <a:pPr lvl="1"/>
            <a:r>
              <a:rPr lang="en-AU" dirty="0" smtClean="0"/>
              <a:t>Begin with basic activities and progress to more complicated movements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Body Composition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Proportion of bone, fat and muscle within the body</a:t>
            </a:r>
          </a:p>
          <a:p>
            <a:r>
              <a:rPr lang="en-AU" dirty="0" smtClean="0"/>
              <a:t>5-18% for males</a:t>
            </a:r>
          </a:p>
          <a:p>
            <a:r>
              <a:rPr lang="en-AU" dirty="0" smtClean="0"/>
              <a:t>12-25% for females</a:t>
            </a:r>
          </a:p>
          <a:p>
            <a:r>
              <a:rPr lang="en-AU" dirty="0" smtClean="0"/>
              <a:t>Measured</a:t>
            </a:r>
          </a:p>
          <a:p>
            <a:pPr lvl="1"/>
            <a:r>
              <a:rPr lang="en-AU" dirty="0" smtClean="0"/>
              <a:t>BMI</a:t>
            </a:r>
          </a:p>
          <a:p>
            <a:pPr lvl="1"/>
            <a:r>
              <a:rPr lang="en-AU" dirty="0" smtClean="0"/>
              <a:t>Somatotyping: endomorph, mesomorph, ectomorph</a:t>
            </a:r>
          </a:p>
          <a:p>
            <a:pPr lvl="3"/>
            <a:r>
              <a:rPr lang="en-AU" dirty="0" smtClean="0"/>
              <a:t>Fat: skin folds, densitometry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Health related fitness components are those fitness components more closely linked with body systems affecting health and fitness such as the circulatory, respiratory and skeletal systems.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Speed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Performer moves as quickly as possible from point A to B. It can refer to the whole body or a body part</a:t>
            </a:r>
          </a:p>
          <a:p>
            <a:endParaRPr lang="en-AU" dirty="0" smtClean="0"/>
          </a:p>
          <a:p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Any sprint events in athletics</a:t>
            </a:r>
          </a:p>
          <a:p>
            <a:pPr lvl="1"/>
            <a:r>
              <a:rPr lang="en-AU" dirty="0" smtClean="0"/>
              <a:t>Accelerating to create space or evade an opponent in team games</a:t>
            </a:r>
          </a:p>
          <a:p>
            <a:pPr lvl="1"/>
            <a:r>
              <a:rPr lang="en-AU" dirty="0" smtClean="0"/>
              <a:t>Releasing in javelin</a:t>
            </a:r>
          </a:p>
        </p:txBody>
      </p:sp>
      <p:sp>
        <p:nvSpPr>
          <p:cNvPr id="4" name="Rectangle 3"/>
          <p:cNvSpPr/>
          <p:nvPr/>
        </p:nvSpPr>
        <p:spPr>
          <a:xfrm>
            <a:off x="5220072" y="5373216"/>
            <a:ext cx="32822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hlinkClick r:id="rId2"/>
              </a:rPr>
              <a:t>http://youtu.be/xU6jMMp2u7s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http://youtu.be/3pMmIcTzNi8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Fitness Components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Aerobic power (aerobic capacity, cardio-respiratory endurance)</a:t>
            </a:r>
          </a:p>
          <a:p>
            <a:r>
              <a:rPr lang="en-AU" dirty="0" smtClean="0"/>
              <a:t>Muscular strength</a:t>
            </a:r>
          </a:p>
          <a:p>
            <a:r>
              <a:rPr lang="en-AU" dirty="0" smtClean="0"/>
              <a:t>Local muscular endurance</a:t>
            </a:r>
          </a:p>
          <a:p>
            <a:r>
              <a:rPr lang="en-AU" dirty="0" smtClean="0"/>
              <a:t>Anaerobic power (associated with speed)</a:t>
            </a:r>
          </a:p>
          <a:p>
            <a:r>
              <a:rPr lang="en-AU" dirty="0" smtClean="0"/>
              <a:t>Muscular power</a:t>
            </a:r>
          </a:p>
          <a:p>
            <a:r>
              <a:rPr lang="en-AU" dirty="0" smtClean="0"/>
              <a:t>Flexibility</a:t>
            </a:r>
          </a:p>
          <a:p>
            <a:r>
              <a:rPr lang="en-AU" dirty="0" smtClean="0"/>
              <a:t>Agility</a:t>
            </a:r>
          </a:p>
          <a:p>
            <a:r>
              <a:rPr lang="en-AU" dirty="0" smtClean="0"/>
              <a:t>Balance</a:t>
            </a:r>
          </a:p>
          <a:p>
            <a:r>
              <a:rPr lang="en-AU" dirty="0" smtClean="0"/>
              <a:t>Reaction time</a:t>
            </a:r>
          </a:p>
          <a:p>
            <a:r>
              <a:rPr lang="en-AU" dirty="0" smtClean="0"/>
              <a:t>Coordination</a:t>
            </a:r>
          </a:p>
          <a:p>
            <a:r>
              <a:rPr lang="en-AU" dirty="0" smtClean="0"/>
              <a:t>Body composition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Aerobic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Also known as aerobic capacity and cardio respiratory endurance</a:t>
            </a:r>
          </a:p>
          <a:p>
            <a:r>
              <a:rPr lang="en-AU" dirty="0" smtClean="0"/>
              <a:t>Circulatory and respiratory systems working together to deliver oxygen to the working muscles for any physical exertion that requires aerobic capacity.</a:t>
            </a:r>
          </a:p>
          <a:p>
            <a:r>
              <a:rPr lang="en-AU" dirty="0" smtClean="0"/>
              <a:t>Ability of the heart, blood vessels and lungs to deliver oxygen to the working muscles</a:t>
            </a:r>
          </a:p>
          <a:p>
            <a:r>
              <a:rPr lang="en-AU" dirty="0" smtClean="0"/>
              <a:t>High aerobic power = </a:t>
            </a:r>
          </a:p>
          <a:p>
            <a:pPr lvl="1"/>
            <a:r>
              <a:rPr lang="en-AU" dirty="0" smtClean="0"/>
              <a:t>Greater production of ATP</a:t>
            </a:r>
          </a:p>
          <a:p>
            <a:pPr lvl="1"/>
            <a:r>
              <a:rPr lang="en-AU" dirty="0" smtClean="0"/>
              <a:t>Increased capacity for recovery of anaerobic systems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Aerobic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Sporting examples</a:t>
            </a:r>
          </a:p>
          <a:p>
            <a:pPr lvl="1"/>
            <a:r>
              <a:rPr lang="en-AU" dirty="0" smtClean="0"/>
              <a:t>Team sports (netball, football, hockey)</a:t>
            </a:r>
          </a:p>
          <a:p>
            <a:pPr lvl="1"/>
            <a:r>
              <a:rPr lang="en-AU" dirty="0" smtClean="0"/>
              <a:t>Racquet sports (tennis, squash)</a:t>
            </a:r>
          </a:p>
          <a:p>
            <a:pPr lvl="1"/>
            <a:r>
              <a:rPr lang="en-AU" dirty="0" smtClean="0"/>
              <a:t>Extended athletic events (marathon, triathlon)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AU" sz="3200" dirty="0"/>
              <a:t>How it is </a:t>
            </a:r>
            <a:r>
              <a:rPr lang="en-AU" sz="3200" dirty="0" smtClean="0"/>
              <a:t>trained</a:t>
            </a:r>
          </a:p>
          <a:p>
            <a:pPr lvl="1"/>
            <a:r>
              <a:rPr lang="en-AU" dirty="0"/>
              <a:t>Continuous training (&gt; 20 mins sub maximal activity)</a:t>
            </a:r>
          </a:p>
          <a:p>
            <a:pPr lvl="1"/>
            <a:r>
              <a:rPr lang="en-AU" dirty="0"/>
              <a:t>Improve VO2 max (oxygen delivery and use by muscles)</a:t>
            </a:r>
          </a:p>
          <a:p>
            <a:pPr lvl="1">
              <a:buNone/>
            </a:pPr>
            <a:endParaRPr lang="en-A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076056" y="69269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 persons maximum oxygen uptake is the usual measure of aerobic power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Aerobic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Factors affecting aerobic power</a:t>
            </a:r>
          </a:p>
          <a:p>
            <a:pPr lvl="1"/>
            <a:r>
              <a:rPr lang="en-AU" dirty="0" smtClean="0"/>
              <a:t>VO2 max</a:t>
            </a:r>
          </a:p>
          <a:p>
            <a:pPr lvl="1"/>
            <a:r>
              <a:rPr lang="en-AU" dirty="0" smtClean="0"/>
              <a:t>LIP </a:t>
            </a:r>
          </a:p>
          <a:p>
            <a:pPr lvl="1"/>
            <a:r>
              <a:rPr lang="en-AU" dirty="0" smtClean="0"/>
              <a:t>Gender</a:t>
            </a:r>
          </a:p>
          <a:p>
            <a:pPr lvl="1"/>
            <a:r>
              <a:rPr lang="en-AU" dirty="0" smtClean="0"/>
              <a:t>Age</a:t>
            </a:r>
          </a:p>
          <a:p>
            <a:pPr lvl="1"/>
            <a:r>
              <a:rPr lang="en-AU" dirty="0" smtClean="0"/>
              <a:t>Heredity</a:t>
            </a:r>
          </a:p>
          <a:p>
            <a:pPr lvl="1"/>
            <a:r>
              <a:rPr lang="en-AU" dirty="0" smtClean="0"/>
              <a:t>Training </a:t>
            </a:r>
            <a:endParaRPr lang="en-AU" dirty="0"/>
          </a:p>
        </p:txBody>
      </p:sp>
      <p:pic>
        <p:nvPicPr>
          <p:cNvPr id="161794" name="Picture 2" descr="http://www1.pictures.gi.zimbio.com/Richmond+Tigers+Training+Session+jGt_53CE0P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836712"/>
            <a:ext cx="3543300" cy="498157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187624" y="5661248"/>
            <a:ext cx="3244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hlinkClick r:id="rId3"/>
              </a:rPr>
              <a:t>http://</a:t>
            </a:r>
            <a:r>
              <a:rPr lang="en-AU" dirty="0" smtClean="0">
                <a:hlinkClick r:id="rId3"/>
              </a:rPr>
              <a:t>youtube</a:t>
            </a:r>
            <a:r>
              <a:rPr lang="en-AU" dirty="0" smtClean="0">
                <a:hlinkClick r:id="rId3"/>
              </a:rPr>
              <a:t>/-Q94gSA450w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Muscular Strength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Force exerted by muscle/s for 1RM (1 repetition maximum)</a:t>
            </a:r>
          </a:p>
          <a:p>
            <a:r>
              <a:rPr lang="en-AU" dirty="0" smtClean="0"/>
              <a:t>Rarely used in isolation in sport</a:t>
            </a:r>
          </a:p>
          <a:p>
            <a:pPr lvl="1"/>
            <a:r>
              <a:rPr lang="en-AU" dirty="0" smtClean="0"/>
              <a:t>Often combined with anaerobic power, muscular power and LME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AU" sz="3200" dirty="0"/>
              <a:t>Sporting examples</a:t>
            </a:r>
          </a:p>
          <a:p>
            <a:pPr lvl="1"/>
            <a:r>
              <a:rPr lang="en-AU" dirty="0" smtClean="0"/>
              <a:t>Attempting a static hold against an opponent in wrestling</a:t>
            </a:r>
          </a:p>
          <a:p>
            <a:pPr lvl="1"/>
            <a:r>
              <a:rPr lang="en-AU" dirty="0" smtClean="0"/>
              <a:t>Pushing opponents in a rugby scrum</a:t>
            </a:r>
          </a:p>
          <a:p>
            <a:pPr lvl="1"/>
            <a:r>
              <a:rPr lang="en-AU" dirty="0" smtClean="0"/>
              <a:t>Gripping a hockey stick while making a powerful shot at goal</a:t>
            </a:r>
          </a:p>
          <a:p>
            <a:pPr lvl="1"/>
            <a:r>
              <a:rPr lang="en-AU" dirty="0" smtClean="0"/>
              <a:t>Tackling a player to the ground in football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/>
          <a:lstStyle/>
          <a:p>
            <a:r>
              <a:rPr lang="en-AU" dirty="0" smtClean="0"/>
              <a:t>Muscular Strength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How is it trained </a:t>
            </a:r>
          </a:p>
          <a:p>
            <a:pPr lvl="1"/>
            <a:r>
              <a:rPr lang="en-AU" dirty="0" smtClean="0"/>
              <a:t>Weight training (&lt;5RM)</a:t>
            </a:r>
          </a:p>
          <a:p>
            <a:pPr lvl="1"/>
            <a:r>
              <a:rPr lang="en-AU" dirty="0" smtClean="0"/>
              <a:t>Circuit training</a:t>
            </a:r>
          </a:p>
          <a:p>
            <a:pPr lvl="1">
              <a:buNone/>
            </a:pPr>
            <a:endParaRPr lang="en-AU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AU" sz="2600" dirty="0" smtClean="0"/>
              <a:t>Factors affecting muscular strength</a:t>
            </a:r>
          </a:p>
          <a:p>
            <a:pPr lvl="1"/>
            <a:r>
              <a:rPr lang="en-AU" dirty="0" smtClean="0"/>
              <a:t>Speed of muscle contraction</a:t>
            </a:r>
          </a:p>
          <a:p>
            <a:pPr lvl="1"/>
            <a:r>
              <a:rPr lang="en-AU" dirty="0" smtClean="0"/>
              <a:t>Length of muscle fibre type</a:t>
            </a:r>
          </a:p>
          <a:p>
            <a:pPr lvl="1"/>
            <a:r>
              <a:rPr lang="en-AU" dirty="0" smtClean="0"/>
              <a:t>Age of performer</a:t>
            </a:r>
          </a:p>
          <a:p>
            <a:pPr lvl="1"/>
            <a:r>
              <a:rPr lang="en-AU" dirty="0" smtClean="0"/>
              <a:t>Muscle fibre type</a:t>
            </a:r>
          </a:p>
          <a:p>
            <a:pPr lvl="1"/>
            <a:r>
              <a:rPr lang="en-AU" dirty="0" smtClean="0"/>
              <a:t>Cross-sectional area</a:t>
            </a:r>
          </a:p>
          <a:p>
            <a:pPr lvl="1"/>
            <a:r>
              <a:rPr lang="en-AU" dirty="0" smtClean="0"/>
              <a:t>Sex of performer</a:t>
            </a:r>
          </a:p>
          <a:p>
            <a:pPr lvl="1"/>
            <a:r>
              <a:rPr lang="en-AU" dirty="0" smtClean="0"/>
              <a:t>Joint angle around the muscle</a:t>
            </a:r>
          </a:p>
          <a:p>
            <a:pPr lvl="1"/>
            <a:r>
              <a:rPr lang="en-AU" dirty="0" smtClean="0"/>
              <a:t>Number of muscle fibres recruited</a:t>
            </a:r>
          </a:p>
        </p:txBody>
      </p:sp>
      <p:pic>
        <p:nvPicPr>
          <p:cNvPr id="159746" name="Picture 2" descr="http://www.satafood.com/wp-content/uploads/2011/01/Weight-Lif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764704"/>
            <a:ext cx="3514725" cy="4981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426</TotalTime>
  <Words>1252</Words>
  <Application>Microsoft Office PowerPoint</Application>
  <PresentationFormat>On-screen Show (4:3)</PresentationFormat>
  <Paragraphs>262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Flow</vt:lpstr>
      <vt:lpstr>Fitness Components</vt:lpstr>
      <vt:lpstr>What you need to know...</vt:lpstr>
      <vt:lpstr>Slide 3</vt:lpstr>
      <vt:lpstr>Fitness Components</vt:lpstr>
      <vt:lpstr>Aerobic Power</vt:lpstr>
      <vt:lpstr>Aerobic Power</vt:lpstr>
      <vt:lpstr>Aerobic Power</vt:lpstr>
      <vt:lpstr>Muscular Strength</vt:lpstr>
      <vt:lpstr>Muscular Strength</vt:lpstr>
      <vt:lpstr>Muscular Endurance</vt:lpstr>
      <vt:lpstr>LME &amp; ME</vt:lpstr>
      <vt:lpstr>Muscular Endurance</vt:lpstr>
      <vt:lpstr>Anaerobic Power</vt:lpstr>
      <vt:lpstr>Anaerobic Power</vt:lpstr>
      <vt:lpstr>Muscular Power</vt:lpstr>
      <vt:lpstr>Muscular Power</vt:lpstr>
      <vt:lpstr>Muscular Power</vt:lpstr>
      <vt:lpstr>Flexibility</vt:lpstr>
      <vt:lpstr>Flexibility</vt:lpstr>
      <vt:lpstr>Flexibility</vt:lpstr>
      <vt:lpstr>Agility</vt:lpstr>
      <vt:lpstr>Agility</vt:lpstr>
      <vt:lpstr>Agility</vt:lpstr>
      <vt:lpstr>Balance</vt:lpstr>
      <vt:lpstr>Balance</vt:lpstr>
      <vt:lpstr>Reaction Time</vt:lpstr>
      <vt:lpstr>Reaction Time</vt:lpstr>
      <vt:lpstr>Coordination</vt:lpstr>
      <vt:lpstr>Body Composition</vt:lpstr>
      <vt:lpstr>Speed</vt:lpstr>
      <vt:lpstr>Slide 31</vt:lpstr>
    </vt:vector>
  </TitlesOfParts>
  <Company>Gisborne Secondary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Fitness Components</dc:title>
  <dc:creator>Teacher</dc:creator>
  <cp:lastModifiedBy>Teacher</cp:lastModifiedBy>
  <cp:revision>94</cp:revision>
  <dcterms:created xsi:type="dcterms:W3CDTF">2010-06-22T07:11:02Z</dcterms:created>
  <dcterms:modified xsi:type="dcterms:W3CDTF">2011-06-20T01:45:49Z</dcterms:modified>
</cp:coreProperties>
</file>