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handoutMasterIdLst>
    <p:handoutMasterId r:id="rId23"/>
  </p:handoutMasterIdLst>
  <p:sldIdLst>
    <p:sldId id="256" r:id="rId2"/>
    <p:sldId id="258" r:id="rId3"/>
    <p:sldId id="259" r:id="rId4"/>
    <p:sldId id="260" r:id="rId5"/>
    <p:sldId id="261" r:id="rId6"/>
    <p:sldId id="262" r:id="rId7"/>
    <p:sldId id="263" r:id="rId8"/>
    <p:sldId id="269" r:id="rId9"/>
    <p:sldId id="264" r:id="rId10"/>
    <p:sldId id="265" r:id="rId11"/>
    <p:sldId id="266" r:id="rId12"/>
    <p:sldId id="268" r:id="rId13"/>
    <p:sldId id="267" r:id="rId14"/>
    <p:sldId id="270" r:id="rId15"/>
    <p:sldId id="274" r:id="rId16"/>
    <p:sldId id="271" r:id="rId17"/>
    <p:sldId id="272" r:id="rId18"/>
    <p:sldId id="273" r:id="rId19"/>
    <p:sldId id="275" r:id="rId20"/>
    <p:sldId id="276" r:id="rId21"/>
    <p:sldId id="277" r:id="rId22"/>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9099" cy="496967"/>
          </a:xfrm>
          <a:prstGeom prst="rect">
            <a:avLst/>
          </a:prstGeom>
        </p:spPr>
        <p:txBody>
          <a:bodyPr vert="horz" lIns="91438" tIns="45719" rIns="91438" bIns="45719" rtlCol="0"/>
          <a:lstStyle>
            <a:lvl1pPr algn="l">
              <a:defRPr sz="1200"/>
            </a:lvl1pPr>
          </a:lstStyle>
          <a:p>
            <a:endParaRPr lang="en-AU"/>
          </a:p>
        </p:txBody>
      </p:sp>
      <p:sp>
        <p:nvSpPr>
          <p:cNvPr id="3" name="Date Placeholder 2"/>
          <p:cNvSpPr>
            <a:spLocks noGrp="1"/>
          </p:cNvSpPr>
          <p:nvPr>
            <p:ph type="dt" sz="quarter" idx="1"/>
          </p:nvPr>
        </p:nvSpPr>
        <p:spPr>
          <a:xfrm>
            <a:off x="3854940" y="0"/>
            <a:ext cx="2949099" cy="496967"/>
          </a:xfrm>
          <a:prstGeom prst="rect">
            <a:avLst/>
          </a:prstGeom>
        </p:spPr>
        <p:txBody>
          <a:bodyPr vert="horz" lIns="91438" tIns="45719" rIns="91438" bIns="45719" rtlCol="0"/>
          <a:lstStyle>
            <a:lvl1pPr algn="r">
              <a:defRPr sz="1200"/>
            </a:lvl1pPr>
          </a:lstStyle>
          <a:p>
            <a:fld id="{73169D97-EC66-46AC-822F-B31125E39CC9}" type="datetimeFigureOut">
              <a:rPr lang="en-AU" smtClean="0"/>
              <a:pPr/>
              <a:t>2/08/2012</a:t>
            </a:fld>
            <a:endParaRPr lang="en-AU"/>
          </a:p>
        </p:txBody>
      </p:sp>
      <p:sp>
        <p:nvSpPr>
          <p:cNvPr id="4" name="Footer Placeholder 3"/>
          <p:cNvSpPr>
            <a:spLocks noGrp="1"/>
          </p:cNvSpPr>
          <p:nvPr>
            <p:ph type="ftr" sz="quarter" idx="2"/>
          </p:nvPr>
        </p:nvSpPr>
        <p:spPr>
          <a:xfrm>
            <a:off x="2" y="9440647"/>
            <a:ext cx="2949099" cy="496967"/>
          </a:xfrm>
          <a:prstGeom prst="rect">
            <a:avLst/>
          </a:prstGeom>
        </p:spPr>
        <p:txBody>
          <a:bodyPr vert="horz" lIns="91438" tIns="45719" rIns="91438" bIns="45719" rtlCol="0" anchor="b"/>
          <a:lstStyle>
            <a:lvl1pPr algn="l">
              <a:defRPr sz="1200"/>
            </a:lvl1pPr>
          </a:lstStyle>
          <a:p>
            <a:endParaRPr lang="en-AU"/>
          </a:p>
        </p:txBody>
      </p:sp>
      <p:sp>
        <p:nvSpPr>
          <p:cNvPr id="5" name="Slide Number Placeholder 4"/>
          <p:cNvSpPr>
            <a:spLocks noGrp="1"/>
          </p:cNvSpPr>
          <p:nvPr>
            <p:ph type="sldNum" sz="quarter" idx="3"/>
          </p:nvPr>
        </p:nvSpPr>
        <p:spPr>
          <a:xfrm>
            <a:off x="3854940" y="9440647"/>
            <a:ext cx="2949099" cy="496967"/>
          </a:xfrm>
          <a:prstGeom prst="rect">
            <a:avLst/>
          </a:prstGeom>
        </p:spPr>
        <p:txBody>
          <a:bodyPr vert="horz" lIns="91438" tIns="45719" rIns="91438" bIns="45719" rtlCol="0" anchor="b"/>
          <a:lstStyle>
            <a:lvl1pPr algn="r">
              <a:defRPr sz="1200"/>
            </a:lvl1pPr>
          </a:lstStyle>
          <a:p>
            <a:fld id="{6C838526-E9E3-4DC2-A426-7E3A52D2900F}" type="slidenum">
              <a:rPr lang="en-AU" smtClean="0"/>
              <a:pPr/>
              <a:t>‹#›</a:t>
            </a:fld>
            <a:endParaRPr lang="en-AU"/>
          </a:p>
        </p:txBody>
      </p:sp>
    </p:spTree>
    <p:extLst>
      <p:ext uri="{BB962C8B-B14F-4D97-AF65-F5344CB8AC3E}">
        <p14:creationId xmlns:p14="http://schemas.microsoft.com/office/powerpoint/2010/main" val="9491101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A5A1471-D2BE-4894-A37C-FC8654184487}" type="datetimeFigureOut">
              <a:rPr lang="en-AU" smtClean="0"/>
              <a:pPr/>
              <a:t>2/08/2012</a:t>
            </a:fld>
            <a:endParaRPr lang="en-AU"/>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B5CFA25-9D68-4F01-B176-824ED0E82B7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5A1471-D2BE-4894-A37C-FC8654184487}" type="datetimeFigureOut">
              <a:rPr lang="en-AU" smtClean="0"/>
              <a:pPr/>
              <a:t>2/08/2012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B5CFA25-9D68-4F01-B176-824ED0E82B7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5A1471-D2BE-4894-A37C-FC8654184487}" type="datetimeFigureOut">
              <a:rPr lang="en-AU" smtClean="0"/>
              <a:pPr/>
              <a:t>2/08/2012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B5CFA25-9D68-4F01-B176-824ED0E82B7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A5A1471-D2BE-4894-A37C-FC8654184487}" type="datetimeFigureOut">
              <a:rPr lang="en-AU" smtClean="0"/>
              <a:pPr/>
              <a:t>2/08/2012</a:t>
            </a:fld>
            <a:endParaRPr lang="en-AU"/>
          </a:p>
        </p:txBody>
      </p:sp>
      <p:sp>
        <p:nvSpPr>
          <p:cNvPr id="9" name="Slide Number Placeholder 8"/>
          <p:cNvSpPr>
            <a:spLocks noGrp="1"/>
          </p:cNvSpPr>
          <p:nvPr>
            <p:ph type="sldNum" sz="quarter" idx="15"/>
          </p:nvPr>
        </p:nvSpPr>
        <p:spPr/>
        <p:txBody>
          <a:bodyPr rtlCol="0"/>
          <a:lstStyle/>
          <a:p>
            <a:fld id="{DB5CFA25-9D68-4F01-B176-824ED0E82B71}" type="slidenum">
              <a:rPr lang="en-AU" smtClean="0"/>
              <a:pPr/>
              <a:t>‹#›</a:t>
            </a:fld>
            <a:endParaRPr lang="en-AU"/>
          </a:p>
        </p:txBody>
      </p:sp>
      <p:sp>
        <p:nvSpPr>
          <p:cNvPr id="10" name="Footer Placeholder 9"/>
          <p:cNvSpPr>
            <a:spLocks noGrp="1"/>
          </p:cNvSpPr>
          <p:nvPr>
            <p:ph type="ftr" sz="quarter" idx="16"/>
          </p:nvPr>
        </p:nvSpPr>
        <p:spPr/>
        <p:txBody>
          <a:bodyPr rtlCol="0"/>
          <a:lstStyle/>
          <a:p>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A5A1471-D2BE-4894-A37C-FC8654184487}" type="datetimeFigureOut">
              <a:rPr lang="en-AU" smtClean="0"/>
              <a:pPr/>
              <a:t>2/08/2012</a:t>
            </a:fld>
            <a:endParaRPr lang="en-AU"/>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B5CFA25-9D68-4F01-B176-824ED0E82B71}"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A5A1471-D2BE-4894-A37C-FC8654184487}" type="datetimeFigureOut">
              <a:rPr lang="en-AU" smtClean="0"/>
              <a:pPr/>
              <a:t>2/08/2012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B5CFA25-9D68-4F01-B176-824ED0E82B71}" type="slidenum">
              <a:rPr lang="en-AU" smtClean="0"/>
              <a:pPr/>
              <a:t>‹#›</a:t>
            </a:fld>
            <a:endParaRPr lang="en-AU"/>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A5A1471-D2BE-4894-A37C-FC8654184487}" type="datetimeFigureOut">
              <a:rPr lang="en-AU" smtClean="0"/>
              <a:pPr/>
              <a:t>2/08/2012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B5CFA25-9D68-4F01-B176-824ED0E82B71}" type="slidenum">
              <a:rPr lang="en-AU" smtClean="0"/>
              <a:pPr/>
              <a:t>‹#›</a:t>
            </a:fld>
            <a:endParaRPr lang="en-AU"/>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A5A1471-D2BE-4894-A37C-FC8654184487}" type="datetimeFigureOut">
              <a:rPr lang="en-AU" smtClean="0"/>
              <a:pPr/>
              <a:t>2/08/2012</a:t>
            </a:fld>
            <a:endParaRPr lang="en-AU"/>
          </a:p>
        </p:txBody>
      </p:sp>
      <p:sp>
        <p:nvSpPr>
          <p:cNvPr id="7" name="Slide Number Placeholder 6"/>
          <p:cNvSpPr>
            <a:spLocks noGrp="1"/>
          </p:cNvSpPr>
          <p:nvPr>
            <p:ph type="sldNum" sz="quarter" idx="11"/>
          </p:nvPr>
        </p:nvSpPr>
        <p:spPr/>
        <p:txBody>
          <a:bodyPr rtlCol="0"/>
          <a:lstStyle/>
          <a:p>
            <a:fld id="{DB5CFA25-9D68-4F01-B176-824ED0E82B71}" type="slidenum">
              <a:rPr lang="en-AU" smtClean="0"/>
              <a:pPr/>
              <a:t>‹#›</a:t>
            </a:fld>
            <a:endParaRPr lang="en-AU"/>
          </a:p>
        </p:txBody>
      </p:sp>
      <p:sp>
        <p:nvSpPr>
          <p:cNvPr id="8" name="Footer Placeholder 7"/>
          <p:cNvSpPr>
            <a:spLocks noGrp="1"/>
          </p:cNvSpPr>
          <p:nvPr>
            <p:ph type="ftr" sz="quarter" idx="12"/>
          </p:nvPr>
        </p:nvSpPr>
        <p:spPr/>
        <p:txBody>
          <a:bodyPr rtlCol="0"/>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5A1471-D2BE-4894-A37C-FC8654184487}" type="datetimeFigureOut">
              <a:rPr lang="en-AU" smtClean="0"/>
              <a:pPr/>
              <a:t>2/08/2012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B5CFA25-9D68-4F01-B176-824ED0E82B7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A5A1471-D2BE-4894-A37C-FC8654184487}" type="datetimeFigureOut">
              <a:rPr lang="en-AU" smtClean="0"/>
              <a:pPr/>
              <a:t>2/08/2012</a:t>
            </a:fld>
            <a:endParaRPr lang="en-AU"/>
          </a:p>
        </p:txBody>
      </p:sp>
      <p:sp>
        <p:nvSpPr>
          <p:cNvPr id="22" name="Slide Number Placeholder 21"/>
          <p:cNvSpPr>
            <a:spLocks noGrp="1"/>
          </p:cNvSpPr>
          <p:nvPr>
            <p:ph type="sldNum" sz="quarter" idx="15"/>
          </p:nvPr>
        </p:nvSpPr>
        <p:spPr/>
        <p:txBody>
          <a:bodyPr rtlCol="0"/>
          <a:lstStyle/>
          <a:p>
            <a:fld id="{DB5CFA25-9D68-4F01-B176-824ED0E82B71}" type="slidenum">
              <a:rPr lang="en-AU" smtClean="0"/>
              <a:pPr/>
              <a:t>‹#›</a:t>
            </a:fld>
            <a:endParaRPr lang="en-AU"/>
          </a:p>
        </p:txBody>
      </p:sp>
      <p:sp>
        <p:nvSpPr>
          <p:cNvPr id="23" name="Footer Placeholder 22"/>
          <p:cNvSpPr>
            <a:spLocks noGrp="1"/>
          </p:cNvSpPr>
          <p:nvPr>
            <p:ph type="ftr" sz="quarter" idx="16"/>
          </p:nvPr>
        </p:nvSpPr>
        <p:spPr/>
        <p:txBody>
          <a:bodyPr rtlCol="0"/>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A5A1471-D2BE-4894-A37C-FC8654184487}" type="datetimeFigureOut">
              <a:rPr lang="en-AU" smtClean="0"/>
              <a:pPr/>
              <a:t>2/08/2012</a:t>
            </a:fld>
            <a:endParaRPr lang="en-AU"/>
          </a:p>
        </p:txBody>
      </p:sp>
      <p:sp>
        <p:nvSpPr>
          <p:cNvPr id="18" name="Slide Number Placeholder 17"/>
          <p:cNvSpPr>
            <a:spLocks noGrp="1"/>
          </p:cNvSpPr>
          <p:nvPr>
            <p:ph type="sldNum" sz="quarter" idx="11"/>
          </p:nvPr>
        </p:nvSpPr>
        <p:spPr/>
        <p:txBody>
          <a:bodyPr rtlCol="0"/>
          <a:lstStyle/>
          <a:p>
            <a:fld id="{DB5CFA25-9D68-4F01-B176-824ED0E82B71}" type="slidenum">
              <a:rPr lang="en-AU" smtClean="0"/>
              <a:pPr/>
              <a:t>‹#›</a:t>
            </a:fld>
            <a:endParaRPr lang="en-AU"/>
          </a:p>
        </p:txBody>
      </p:sp>
      <p:sp>
        <p:nvSpPr>
          <p:cNvPr id="21" name="Footer Placeholder 20"/>
          <p:cNvSpPr>
            <a:spLocks noGrp="1"/>
          </p:cNvSpPr>
          <p:nvPr>
            <p:ph type="ftr" sz="quarter" idx="12"/>
          </p:nvPr>
        </p:nvSpPr>
        <p:spPr/>
        <p:txBody>
          <a:bodyPr rtlCol="0"/>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A5A1471-D2BE-4894-A37C-FC8654184487}" type="datetimeFigureOut">
              <a:rPr lang="en-AU" smtClean="0"/>
              <a:pPr/>
              <a:t>2/08/2012</a:t>
            </a:fld>
            <a:endParaRPr lang="en-AU"/>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B5CFA25-9D68-4F01-B176-824ED0E82B7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O8ttt3M8qZ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24075" y="260350"/>
            <a:ext cx="6172200" cy="238125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smtClean="0">
                <a:ln>
                  <a:noFill/>
                </a:ln>
                <a:solidFill>
                  <a:schemeClr val="tx1"/>
                </a:solidFill>
                <a:effectLst/>
                <a:uLnTx/>
                <a:uFillTx/>
                <a:latin typeface="+mj-lt"/>
                <a:ea typeface="+mj-ea"/>
                <a:cs typeface="+mj-cs"/>
              </a:rPr>
              <a:t>CHRONIC ADAPTATIONS TO TRAINING</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TextBox 3"/>
          <p:cNvSpPr txBox="1">
            <a:spLocks noGrp="1" noChangeArrowheads="1"/>
          </p:cNvSpPr>
          <p:nvPr>
            <p:ph type="subTitle" idx="1"/>
          </p:nvPr>
        </p:nvSpPr>
        <p:spPr bwMode="auto">
          <a:xfrm>
            <a:off x="1331640" y="2708920"/>
            <a:ext cx="6400800" cy="2062103"/>
          </a:xfrm>
          <a:prstGeom prst="rect">
            <a:avLst/>
          </a:prstGeom>
          <a:noFill/>
          <a:ln w="9525">
            <a:noFill/>
            <a:miter lim="800000"/>
            <a:headEnd/>
            <a:tailEnd/>
          </a:ln>
        </p:spPr>
        <p:txBody>
          <a:bodyPr>
            <a:spAutoFit/>
          </a:bodyPr>
          <a:lstStyle/>
          <a:p>
            <a:pPr algn="ctr"/>
            <a:r>
              <a:rPr lang="en-AU" dirty="0" smtClean="0">
                <a:latin typeface="Century Schoolbook" pitchFamily="18" charset="0"/>
              </a:rPr>
              <a:t>A </a:t>
            </a:r>
            <a:r>
              <a:rPr lang="en-AU" dirty="0">
                <a:latin typeface="Century Schoolbook" pitchFamily="18" charset="0"/>
              </a:rPr>
              <a:t>long-term physiological change in response to training loads that allows the body to meet new demands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9388" y="188913"/>
            <a:ext cx="7705725" cy="581025"/>
          </a:xfrm>
          <a:prstGeom prst="rect">
            <a:avLst/>
          </a:prstGeom>
        </p:spPr>
        <p:txBody>
          <a:bodyPr anchor="b">
            <a:normAutofit/>
          </a:bodyPr>
          <a:lstStyle/>
          <a:p>
            <a:pPr fontAlgn="auto">
              <a:spcAft>
                <a:spcPts val="0"/>
              </a:spcAft>
              <a:defRPr/>
            </a:pPr>
            <a:r>
              <a:rPr lang="en-AU" sz="2400" cap="small" dirty="0">
                <a:latin typeface="+mj-lt"/>
                <a:ea typeface="+mj-ea"/>
                <a:cs typeface="+mj-cs"/>
              </a:rPr>
              <a:t>Lower resting hr</a:t>
            </a:r>
          </a:p>
        </p:txBody>
      </p:sp>
      <p:sp>
        <p:nvSpPr>
          <p:cNvPr id="16387" name="Content Placeholder 2"/>
          <p:cNvSpPr txBox="1">
            <a:spLocks/>
          </p:cNvSpPr>
          <p:nvPr/>
        </p:nvSpPr>
        <p:spPr bwMode="auto">
          <a:xfrm>
            <a:off x="323850" y="836613"/>
            <a:ext cx="8135938" cy="2160587"/>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
        <p:nvSpPr>
          <p:cNvPr id="16388" name="Content Placeholder 2"/>
          <p:cNvSpPr txBox="1">
            <a:spLocks/>
          </p:cNvSpPr>
          <p:nvPr/>
        </p:nvSpPr>
        <p:spPr bwMode="auto">
          <a:xfrm>
            <a:off x="684213" y="692150"/>
            <a:ext cx="7991475" cy="324167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Occurs because of the increase in SV and Q.</a:t>
            </a:r>
          </a:p>
          <a:p>
            <a:pPr marL="273050" indent="-273050">
              <a:spcBef>
                <a:spcPts val="600"/>
              </a:spcBef>
              <a:buClr>
                <a:schemeClr val="accent1"/>
              </a:buClr>
              <a:buSzPct val="70000"/>
              <a:buFont typeface="Arial" charset="0"/>
              <a:buChar char="•"/>
            </a:pPr>
            <a:r>
              <a:rPr lang="en-AU" sz="2000">
                <a:latin typeface="Century Schoolbook" pitchFamily="18" charset="0"/>
              </a:rPr>
              <a:t>Q = the total volume of blood pumped by the heart per min. It is the product of blood pumped by each heart beat (SV) and the number of beats (heart rate)</a:t>
            </a:r>
          </a:p>
          <a:p>
            <a:pPr marL="273050" indent="-273050">
              <a:spcBef>
                <a:spcPts val="600"/>
              </a:spcBef>
              <a:buClr>
                <a:schemeClr val="accent1"/>
              </a:buClr>
              <a:buSzPct val="70000"/>
              <a:buFont typeface="Arial" charset="0"/>
              <a:buChar char="•"/>
            </a:pPr>
            <a:r>
              <a:rPr lang="en-AU" sz="2000">
                <a:latin typeface="Century Schoolbook" pitchFamily="18" charset="0"/>
              </a:rPr>
              <a:t>Q = SV x HR</a:t>
            </a:r>
          </a:p>
          <a:p>
            <a:pPr marL="273050" indent="-273050">
              <a:spcBef>
                <a:spcPts val="600"/>
              </a:spcBef>
              <a:buClr>
                <a:schemeClr val="accent1"/>
              </a:buClr>
              <a:buSzPct val="70000"/>
              <a:buFont typeface="Arial" charset="0"/>
              <a:buChar char="•"/>
            </a:pPr>
            <a:r>
              <a:rPr lang="en-AU" sz="2000">
                <a:latin typeface="Century Schoolbook" pitchFamily="18" charset="0"/>
              </a:rPr>
              <a:t>A larger SV means the heart needs fewer beats per min to supply the required blood flow (and oxygen). </a:t>
            </a:r>
          </a:p>
          <a:p>
            <a:pPr marL="273050" indent="-273050">
              <a:spcBef>
                <a:spcPts val="600"/>
              </a:spcBef>
              <a:buClr>
                <a:schemeClr val="accent1"/>
              </a:buClr>
              <a:buSzPct val="70000"/>
              <a:buFont typeface="Arial" charset="0"/>
              <a:buChar char="•"/>
            </a:pPr>
            <a:r>
              <a:rPr lang="en-AU" sz="2000">
                <a:latin typeface="Century Schoolbook" pitchFamily="18" charset="0"/>
              </a:rPr>
              <a:t>The lower the resting HR, the greater the individuals aerobic fitness.</a:t>
            </a:r>
          </a:p>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
        <p:nvSpPr>
          <p:cNvPr id="5" name="Title 1"/>
          <p:cNvSpPr txBox="1">
            <a:spLocks/>
          </p:cNvSpPr>
          <p:nvPr/>
        </p:nvSpPr>
        <p:spPr>
          <a:xfrm>
            <a:off x="179388" y="4005263"/>
            <a:ext cx="7705725" cy="581025"/>
          </a:xfrm>
          <a:prstGeom prst="rect">
            <a:avLst/>
          </a:prstGeom>
        </p:spPr>
        <p:txBody>
          <a:bodyPr anchor="b">
            <a:normAutofit/>
          </a:bodyPr>
          <a:lstStyle/>
          <a:p>
            <a:pPr fontAlgn="auto">
              <a:spcAft>
                <a:spcPts val="0"/>
              </a:spcAft>
              <a:defRPr/>
            </a:pPr>
            <a:r>
              <a:rPr lang="en-AU" sz="2400" cap="small" dirty="0">
                <a:latin typeface="+mj-lt"/>
                <a:ea typeface="+mj-ea"/>
                <a:cs typeface="+mj-cs"/>
              </a:rPr>
              <a:t>Lower HR during sub-maximal workloads</a:t>
            </a:r>
          </a:p>
        </p:txBody>
      </p:sp>
      <p:sp>
        <p:nvSpPr>
          <p:cNvPr id="16390" name="Content Placeholder 2"/>
          <p:cNvSpPr txBox="1">
            <a:spLocks/>
          </p:cNvSpPr>
          <p:nvPr/>
        </p:nvSpPr>
        <p:spPr bwMode="auto">
          <a:xfrm>
            <a:off x="684213" y="4724400"/>
            <a:ext cx="7704137" cy="180022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Because more blood is pumped with each beat of the heart, therefore the heart does not have to work as hard.</a:t>
            </a:r>
          </a:p>
          <a:p>
            <a:pPr marL="273050" indent="-273050">
              <a:spcBef>
                <a:spcPts val="600"/>
              </a:spcBef>
              <a:buClr>
                <a:schemeClr val="accent1"/>
              </a:buClr>
              <a:buSzPct val="70000"/>
              <a:buFont typeface="Arial" charset="0"/>
              <a:buChar char="•"/>
            </a:pPr>
            <a:r>
              <a:rPr lang="en-AU" sz="2000">
                <a:latin typeface="Century Schoolbook" pitchFamily="18" charset="0"/>
              </a:rPr>
              <a:t>Training results in slower increase in HR during exercise and lower and faster attainment of a steady state during exercise.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9388" y="188913"/>
            <a:ext cx="7705725" cy="581025"/>
          </a:xfrm>
          <a:prstGeom prst="rect">
            <a:avLst/>
          </a:prstGeom>
        </p:spPr>
        <p:txBody>
          <a:bodyPr anchor="b">
            <a:normAutofit/>
          </a:bodyPr>
          <a:lstStyle/>
          <a:p>
            <a:pPr fontAlgn="auto">
              <a:spcAft>
                <a:spcPts val="0"/>
              </a:spcAft>
              <a:defRPr/>
            </a:pPr>
            <a:r>
              <a:rPr lang="en-AU" sz="2400" cap="small" dirty="0">
                <a:latin typeface="+mj-lt"/>
                <a:ea typeface="+mj-ea"/>
                <a:cs typeface="+mj-cs"/>
              </a:rPr>
              <a:t>Improved HR recovery rates</a:t>
            </a:r>
          </a:p>
        </p:txBody>
      </p:sp>
      <p:sp>
        <p:nvSpPr>
          <p:cNvPr id="17411" name="Content Placeholder 2"/>
          <p:cNvSpPr txBox="1">
            <a:spLocks/>
          </p:cNvSpPr>
          <p:nvPr/>
        </p:nvSpPr>
        <p:spPr bwMode="auto">
          <a:xfrm>
            <a:off x="611188" y="836613"/>
            <a:ext cx="7921625" cy="792162"/>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The HR of a trained athlete will return to its resting HR in a much shorter time than that of an untrained athlete.</a:t>
            </a:r>
          </a:p>
        </p:txBody>
      </p:sp>
      <p:pic>
        <p:nvPicPr>
          <p:cNvPr id="17412" name="Picture 2" descr="C:\Documents and Settings\Teacher\Desktop\Gisborne Secondary College\Year 12\Scanned diagrams\2010_08_02\IMG_0010.jpg"/>
          <p:cNvPicPr>
            <a:picLocks noChangeAspect="1" noChangeArrowheads="1"/>
          </p:cNvPicPr>
          <p:nvPr/>
        </p:nvPicPr>
        <p:blipFill>
          <a:blip r:embed="rId2" cstate="print"/>
          <a:srcRect/>
          <a:stretch>
            <a:fillRect/>
          </a:stretch>
        </p:blipFill>
        <p:spPr bwMode="auto">
          <a:xfrm>
            <a:off x="179388" y="1916113"/>
            <a:ext cx="8424862" cy="3468687"/>
          </a:xfrm>
          <a:prstGeom prst="rect">
            <a:avLst/>
          </a:prstGeom>
          <a:noFill/>
          <a:ln w="9525">
            <a:noFill/>
            <a:miter lim="800000"/>
            <a:headEnd/>
            <a:tailEnd/>
          </a:ln>
        </p:spPr>
      </p:pic>
      <p:sp>
        <p:nvSpPr>
          <p:cNvPr id="5" name="TextBox 4"/>
          <p:cNvSpPr txBox="1"/>
          <p:nvPr/>
        </p:nvSpPr>
        <p:spPr>
          <a:xfrm>
            <a:off x="0" y="5876925"/>
            <a:ext cx="8569325" cy="831850"/>
          </a:xfrm>
          <a:prstGeom prst="rect">
            <a:avLst/>
          </a:prstGeom>
          <a:noFill/>
        </p:spPr>
        <p:txBody>
          <a:bodyPr>
            <a:spAutoFit/>
          </a:bodyPr>
          <a:lstStyle/>
          <a:p>
            <a:pPr>
              <a:defRPr/>
            </a:pPr>
            <a:r>
              <a:rPr lang="en-AU" sz="2400" b="1" dirty="0">
                <a:latin typeface="+mn-lt"/>
              </a:rPr>
              <a:t>ACTIVITY: </a:t>
            </a:r>
            <a:r>
              <a:rPr lang="en-AU" sz="2400" dirty="0">
                <a:latin typeface="+mn-lt"/>
              </a:rPr>
              <a:t>Complete Activity 1 - Data Analysis Exercise on pg 253 of your text book.</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AU" dirty="0" smtClean="0"/>
              <a:t>Task one:</a:t>
            </a:r>
            <a:endParaRPr lang="en-AU" dirty="0"/>
          </a:p>
        </p:txBody>
      </p:sp>
      <p:sp>
        <p:nvSpPr>
          <p:cNvPr id="13315" name="Content Placeholder 2"/>
          <p:cNvSpPr>
            <a:spLocks noGrp="1"/>
          </p:cNvSpPr>
          <p:nvPr>
            <p:ph sz="quarter" idx="1"/>
          </p:nvPr>
        </p:nvSpPr>
        <p:spPr>
          <a:xfrm>
            <a:off x="457200" y="1600200"/>
            <a:ext cx="7467600" cy="4873625"/>
          </a:xfrm>
        </p:spPr>
        <p:txBody>
          <a:bodyPr/>
          <a:lstStyle/>
          <a:p>
            <a:pPr marL="457200" indent="-457200">
              <a:buFont typeface="Century Schoolbook" pitchFamily="18" charset="0"/>
              <a:buAutoNum type="arabicParenR"/>
            </a:pPr>
            <a:r>
              <a:rPr lang="en-AU" dirty="0" smtClean="0"/>
              <a:t>Compare your resting heart rate with those of your classmates</a:t>
            </a:r>
          </a:p>
          <a:p>
            <a:pPr marL="457200" indent="-457200">
              <a:buFont typeface="Century Schoolbook" pitchFamily="18" charset="0"/>
              <a:buAutoNum type="arabicParenR"/>
            </a:pPr>
            <a:r>
              <a:rPr lang="en-AU" dirty="0" smtClean="0"/>
              <a:t>Who has the lowest resting heart rate? What factors might contribute to a low resting heart rate?</a:t>
            </a:r>
          </a:p>
          <a:p>
            <a:pPr marL="457200" indent="-457200">
              <a:buFont typeface="Century Schoolbook" pitchFamily="18" charset="0"/>
              <a:buAutoNum type="arabicParenR"/>
            </a:pPr>
            <a:r>
              <a:rPr lang="en-AU" smtClean="0"/>
              <a:t>Copy table 11.1 pg 299</a:t>
            </a:r>
            <a:endParaRPr lang="en-AU"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03350" y="188913"/>
            <a:ext cx="6408738"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Q at maximum workloads</a:t>
            </a:r>
          </a:p>
        </p:txBody>
      </p:sp>
      <p:sp>
        <p:nvSpPr>
          <p:cNvPr id="18435" name="Content Placeholder 2"/>
          <p:cNvSpPr txBox="1">
            <a:spLocks/>
          </p:cNvSpPr>
          <p:nvPr/>
        </p:nvSpPr>
        <p:spPr bwMode="auto">
          <a:xfrm>
            <a:off x="1835150" y="765175"/>
            <a:ext cx="7129463" cy="1223963"/>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Q increases during maximal workloads from 20-22L per min for untrained males and 15-16L per min for females to values exceeding 30L per min.</a:t>
            </a:r>
          </a:p>
        </p:txBody>
      </p:sp>
      <p:sp>
        <p:nvSpPr>
          <p:cNvPr id="18436" name="Content Placeholder 2"/>
          <p:cNvSpPr txBox="1">
            <a:spLocks/>
          </p:cNvSpPr>
          <p:nvPr/>
        </p:nvSpPr>
        <p:spPr bwMode="auto">
          <a:xfrm>
            <a:off x="1979613" y="2349500"/>
            <a:ext cx="6985000" cy="4364038"/>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Aerobic training lowers blood pressure</a:t>
            </a:r>
          </a:p>
          <a:p>
            <a:pPr marL="273050" indent="-273050">
              <a:spcBef>
                <a:spcPts val="600"/>
              </a:spcBef>
              <a:buClr>
                <a:schemeClr val="accent1"/>
              </a:buClr>
              <a:buSzPct val="70000"/>
              <a:buFont typeface="Arial" charset="0"/>
              <a:buChar char="•"/>
            </a:pPr>
            <a:r>
              <a:rPr lang="en-AU" sz="2000" u="sng">
                <a:latin typeface="Century Schoolbook" pitchFamily="18" charset="0"/>
              </a:rPr>
              <a:t>Systollic blood pressure </a:t>
            </a:r>
            <a:r>
              <a:rPr lang="en-AU" sz="2000">
                <a:latin typeface="Century Schoolbook" pitchFamily="18" charset="0"/>
              </a:rPr>
              <a:t>– pressure on the arteries following contraction of ventricles as blood is pumped out of the heart</a:t>
            </a:r>
          </a:p>
          <a:p>
            <a:pPr marL="273050" indent="-273050">
              <a:spcBef>
                <a:spcPts val="600"/>
              </a:spcBef>
              <a:buClr>
                <a:schemeClr val="accent1"/>
              </a:buClr>
              <a:buSzPct val="70000"/>
              <a:buFont typeface="Arial" charset="0"/>
              <a:buChar char="•"/>
            </a:pPr>
            <a:r>
              <a:rPr lang="en-AU" sz="2000" u="sng">
                <a:latin typeface="Century Schoolbook" pitchFamily="18" charset="0"/>
              </a:rPr>
              <a:t>Diastolic blood pressure </a:t>
            </a:r>
            <a:r>
              <a:rPr lang="en-AU" sz="2000">
                <a:latin typeface="Century Schoolbook" pitchFamily="18" charset="0"/>
              </a:rPr>
              <a:t>– pressure in the arteries when the heart relaxes and ventricles fill with blood</a:t>
            </a:r>
          </a:p>
          <a:p>
            <a:pPr marL="273050" indent="-273050">
              <a:spcBef>
                <a:spcPts val="600"/>
              </a:spcBef>
              <a:buClr>
                <a:schemeClr val="accent1"/>
              </a:buClr>
              <a:buSzPct val="70000"/>
              <a:buFont typeface="Arial" charset="0"/>
              <a:buChar char="•"/>
            </a:pPr>
            <a:r>
              <a:rPr lang="en-AU" sz="2000">
                <a:latin typeface="Century Schoolbook" pitchFamily="18" charset="0"/>
              </a:rPr>
              <a:t>Both Systollic and Diastolic pressures decrease, reducing strain on the heart.</a:t>
            </a:r>
          </a:p>
          <a:p>
            <a:pPr marL="273050" indent="-273050">
              <a:spcBef>
                <a:spcPts val="600"/>
              </a:spcBef>
              <a:buClr>
                <a:schemeClr val="accent1"/>
              </a:buClr>
              <a:buSzPct val="70000"/>
              <a:buFont typeface="Arial" charset="0"/>
              <a:buChar char="•"/>
            </a:pPr>
            <a:r>
              <a:rPr lang="en-AU" sz="2000">
                <a:latin typeface="Century Schoolbook" pitchFamily="18" charset="0"/>
              </a:rPr>
              <a:t>Systollic pressure decreases due to:</a:t>
            </a:r>
          </a:p>
          <a:p>
            <a:pPr marL="730250" lvl="1" indent="-273050">
              <a:spcBef>
                <a:spcPts val="600"/>
              </a:spcBef>
              <a:buClr>
                <a:schemeClr val="accent1"/>
              </a:buClr>
              <a:buSzPct val="70000"/>
              <a:buFont typeface="Wingdings" pitchFamily="2" charset="2"/>
              <a:buChar char="Ø"/>
            </a:pPr>
            <a:r>
              <a:rPr lang="en-AU" sz="1600">
                <a:latin typeface="Century Schoolbook" pitchFamily="18" charset="0"/>
              </a:rPr>
              <a:t>Improved capillarisation</a:t>
            </a:r>
          </a:p>
          <a:p>
            <a:pPr marL="730250" lvl="1" indent="-273050">
              <a:spcBef>
                <a:spcPts val="600"/>
              </a:spcBef>
              <a:buClr>
                <a:schemeClr val="accent1"/>
              </a:buClr>
              <a:buSzPct val="70000"/>
              <a:buFont typeface="Wingdings" pitchFamily="2" charset="2"/>
              <a:buChar char="Ø"/>
            </a:pPr>
            <a:r>
              <a:rPr lang="en-AU" sz="1600">
                <a:latin typeface="Century Schoolbook" pitchFamily="18" charset="0"/>
              </a:rPr>
              <a:t>Improved elasticity of blood vessels</a:t>
            </a:r>
          </a:p>
          <a:p>
            <a:pPr marL="730250" lvl="1" indent="-273050">
              <a:spcBef>
                <a:spcPts val="600"/>
              </a:spcBef>
              <a:buClr>
                <a:schemeClr val="accent1"/>
              </a:buClr>
              <a:buSzPct val="70000"/>
              <a:buFont typeface="Wingdings" pitchFamily="2" charset="2"/>
              <a:buChar char="Ø"/>
            </a:pPr>
            <a:r>
              <a:rPr lang="en-AU" sz="1600">
                <a:latin typeface="Century Schoolbook" pitchFamily="18" charset="0"/>
              </a:rPr>
              <a:t>Increased High Density Lipoproteins (HDL’s) breaking down fatty deposits </a:t>
            </a:r>
          </a:p>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
        <p:nvSpPr>
          <p:cNvPr id="7" name="Title 1"/>
          <p:cNvSpPr txBox="1">
            <a:spLocks/>
          </p:cNvSpPr>
          <p:nvPr/>
        </p:nvSpPr>
        <p:spPr>
          <a:xfrm>
            <a:off x="1476375" y="1700213"/>
            <a:ext cx="6408738" cy="581025"/>
          </a:xfrm>
          <a:prstGeom prst="rect">
            <a:avLst/>
          </a:prstGeom>
        </p:spPr>
        <p:txBody>
          <a:bodyPr anchor="b">
            <a:normAutofit/>
          </a:bodyPr>
          <a:lstStyle/>
          <a:p>
            <a:pPr fontAlgn="auto">
              <a:spcAft>
                <a:spcPts val="0"/>
              </a:spcAft>
              <a:defRPr/>
            </a:pPr>
            <a:r>
              <a:rPr lang="en-AU" sz="2400" cap="small" dirty="0">
                <a:latin typeface="+mj-lt"/>
                <a:ea typeface="+mj-ea"/>
                <a:cs typeface="+mj-cs"/>
              </a:rPr>
              <a:t>Lower Blood Pressure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Blood</a:t>
            </a:r>
            <a:endParaRPr lang="en-AU" dirty="0"/>
          </a:p>
        </p:txBody>
      </p:sp>
      <p:sp>
        <p:nvSpPr>
          <p:cNvPr id="3" name="Content Placeholder 2"/>
          <p:cNvSpPr>
            <a:spLocks noGrp="1"/>
          </p:cNvSpPr>
          <p:nvPr>
            <p:ph sz="quarter" idx="1"/>
          </p:nvPr>
        </p:nvSpPr>
        <p:spPr/>
        <p:txBody>
          <a:bodyPr/>
          <a:lstStyle/>
          <a:p>
            <a:r>
              <a:rPr lang="en-AU" dirty="0" smtClean="0"/>
              <a:t>RBC volume and plasma volume increase with aerobic training</a:t>
            </a:r>
          </a:p>
          <a:p>
            <a:r>
              <a:rPr lang="en-AU" dirty="0" smtClean="0"/>
              <a:t>Trained endurance athletes have a blood volume 20-25% greater than untrained.</a:t>
            </a:r>
          </a:p>
          <a:p>
            <a:r>
              <a:rPr lang="en-AU" dirty="0" smtClean="0"/>
              <a:t>Plasma volumes assist in the regulation of body temperature</a:t>
            </a:r>
          </a:p>
          <a:p>
            <a:r>
              <a:rPr lang="en-AU" dirty="0" smtClean="0"/>
              <a:t>Total haemoglobin increases with aerobic training</a:t>
            </a:r>
          </a:p>
          <a:p>
            <a:r>
              <a:rPr lang="en-AU" dirty="0" smtClean="0"/>
              <a:t>Blood lactate concentration decrease with aerobic training. – ability to extend exercise levels before OBLA</a:t>
            </a:r>
          </a:p>
          <a:p>
            <a:endParaRPr lang="en-AU"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0825" y="188913"/>
            <a:ext cx="8497888"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blood volume and haemoglobin levels</a:t>
            </a:r>
          </a:p>
        </p:txBody>
      </p:sp>
      <p:sp>
        <p:nvSpPr>
          <p:cNvPr id="21507" name="Content Placeholder 2"/>
          <p:cNvSpPr txBox="1">
            <a:spLocks/>
          </p:cNvSpPr>
          <p:nvPr/>
        </p:nvSpPr>
        <p:spPr bwMode="auto">
          <a:xfrm>
            <a:off x="395288" y="836613"/>
            <a:ext cx="7777162" cy="223202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Red blood cells increase in number and the haemoglobin content and O2 carrying capacity of the blood also rises.</a:t>
            </a:r>
          </a:p>
          <a:p>
            <a:pPr marL="273050" indent="-273050">
              <a:spcBef>
                <a:spcPts val="600"/>
              </a:spcBef>
              <a:buClr>
                <a:schemeClr val="accent1"/>
              </a:buClr>
              <a:buSzPct val="70000"/>
              <a:buFont typeface="Arial" charset="0"/>
              <a:buChar char="•"/>
            </a:pPr>
            <a:r>
              <a:rPr lang="en-AU" sz="2000">
                <a:latin typeface="Century Schoolbook" pitchFamily="18" charset="0"/>
              </a:rPr>
              <a:t>Contribute to improved oxygen transport and temperature regulation during exercise.</a:t>
            </a:r>
          </a:p>
          <a:p>
            <a:pPr marL="273050" indent="-273050">
              <a:spcBef>
                <a:spcPts val="600"/>
              </a:spcBef>
              <a:buClr>
                <a:schemeClr val="accent1"/>
              </a:buClr>
              <a:buSzPct val="70000"/>
              <a:buFont typeface="Arial" charset="0"/>
              <a:buChar char="•"/>
            </a:pPr>
            <a:r>
              <a:rPr lang="en-AU" sz="2000" u="sng">
                <a:latin typeface="Century Schoolbook" pitchFamily="18" charset="0"/>
              </a:rPr>
              <a:t>Myoglobin</a:t>
            </a:r>
            <a:r>
              <a:rPr lang="en-AU" sz="2000">
                <a:latin typeface="Century Schoolbook" pitchFamily="18" charset="0"/>
              </a:rPr>
              <a:t> – oxygen binding pigment. Assists in moving oxygen through cell membranes to the mitochondria.</a:t>
            </a:r>
          </a:p>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
        <p:nvSpPr>
          <p:cNvPr id="6" name="Title 1"/>
          <p:cNvSpPr txBox="1">
            <a:spLocks/>
          </p:cNvSpPr>
          <p:nvPr/>
        </p:nvSpPr>
        <p:spPr>
          <a:xfrm>
            <a:off x="179388" y="2997200"/>
            <a:ext cx="8496300"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a:t>
            </a:r>
            <a:r>
              <a:rPr lang="en-AU" sz="2400" cap="small" dirty="0" err="1">
                <a:latin typeface="+mj-lt"/>
                <a:ea typeface="+mj-ea"/>
                <a:cs typeface="+mj-cs"/>
              </a:rPr>
              <a:t>capillarisation</a:t>
            </a:r>
            <a:r>
              <a:rPr lang="en-AU" sz="2400" cap="small" dirty="0">
                <a:latin typeface="+mj-lt"/>
                <a:ea typeface="+mj-ea"/>
                <a:cs typeface="+mj-cs"/>
              </a:rPr>
              <a:t> of skeletal muscle</a:t>
            </a:r>
          </a:p>
        </p:txBody>
      </p:sp>
      <p:sp>
        <p:nvSpPr>
          <p:cNvPr id="21509" name="Content Placeholder 2"/>
          <p:cNvSpPr txBox="1">
            <a:spLocks/>
          </p:cNvSpPr>
          <p:nvPr/>
        </p:nvSpPr>
        <p:spPr bwMode="auto">
          <a:xfrm>
            <a:off x="468313" y="3573463"/>
            <a:ext cx="7775575" cy="1150937"/>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dirty="0">
                <a:latin typeface="Century Schoolbook" pitchFamily="18" charset="0"/>
              </a:rPr>
              <a:t>The average number of capillaries supplying each muscle fibre is 5.9 fro trained athletes compared with 4.4 for untrained athletes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50825" y="188913"/>
            <a:ext cx="8353425"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anaerobic or lactate threshold</a:t>
            </a:r>
          </a:p>
        </p:txBody>
      </p:sp>
      <p:sp>
        <p:nvSpPr>
          <p:cNvPr id="25603" name="Content Placeholder 2"/>
          <p:cNvSpPr txBox="1">
            <a:spLocks/>
          </p:cNvSpPr>
          <p:nvPr/>
        </p:nvSpPr>
        <p:spPr bwMode="auto">
          <a:xfrm>
            <a:off x="684213" y="836613"/>
            <a:ext cx="7131050" cy="2089150"/>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dirty="0">
                <a:latin typeface="Century Schoolbook" pitchFamily="18" charset="0"/>
              </a:rPr>
              <a:t>Improved oxygen delivery and utilisation in the muscles, results in a higher lactate threshold.</a:t>
            </a:r>
          </a:p>
          <a:p>
            <a:pPr marL="273050" indent="-273050">
              <a:spcBef>
                <a:spcPts val="600"/>
              </a:spcBef>
              <a:buClr>
                <a:schemeClr val="accent1"/>
              </a:buClr>
              <a:buSzPct val="70000"/>
              <a:buFont typeface="Arial" charset="0"/>
              <a:buChar char="•"/>
            </a:pPr>
            <a:r>
              <a:rPr lang="en-AU" sz="2000" dirty="0">
                <a:latin typeface="Century Schoolbook" pitchFamily="18" charset="0"/>
              </a:rPr>
              <a:t>The LA system is not utilised as much until higher exercise intensities are reached.</a:t>
            </a:r>
          </a:p>
          <a:p>
            <a:pPr marL="273050" indent="-273050">
              <a:spcBef>
                <a:spcPts val="600"/>
              </a:spcBef>
              <a:buClr>
                <a:schemeClr val="accent1"/>
              </a:buClr>
              <a:buSzPct val="70000"/>
              <a:buFont typeface="Arial" charset="0"/>
              <a:buChar char="•"/>
            </a:pPr>
            <a:r>
              <a:rPr lang="en-AU" sz="2000" dirty="0">
                <a:latin typeface="Century Schoolbook" pitchFamily="18" charset="0"/>
              </a:rPr>
              <a:t>LA and hydrogen ion accumulation will be delayed.</a:t>
            </a:r>
          </a:p>
          <a:p>
            <a:pPr marL="273050" indent="-273050">
              <a:spcBef>
                <a:spcPts val="600"/>
              </a:spcBef>
              <a:buClr>
                <a:schemeClr val="accent1"/>
              </a:buClr>
              <a:buSzPct val="70000"/>
              <a:buFont typeface="Arial" charset="0"/>
              <a:buChar char="•"/>
            </a:pPr>
            <a:r>
              <a:rPr lang="en-AU" sz="2000" dirty="0">
                <a:latin typeface="Century Schoolbook" pitchFamily="18" charset="0"/>
              </a:rPr>
              <a:t>The athlete can work harder and for longer periods.</a:t>
            </a:r>
          </a:p>
        </p:txBody>
      </p:sp>
      <p:sp>
        <p:nvSpPr>
          <p:cNvPr id="25605" name="Content Placeholder 2"/>
          <p:cNvSpPr txBox="1">
            <a:spLocks/>
          </p:cNvSpPr>
          <p:nvPr/>
        </p:nvSpPr>
        <p:spPr bwMode="auto">
          <a:xfrm>
            <a:off x="611188" y="3644900"/>
            <a:ext cx="7131050" cy="2089150"/>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Teacher\Desktop\Gisborne Secondary College\Year 12\Scanned diagrams\2010_08_02\IMG_0003.jpg"/>
          <p:cNvPicPr>
            <a:picLocks noChangeAspect="1" noChangeArrowheads="1"/>
          </p:cNvPicPr>
          <p:nvPr/>
        </p:nvPicPr>
        <p:blipFill>
          <a:blip r:embed="rId2" cstate="print"/>
          <a:srcRect/>
          <a:stretch>
            <a:fillRect/>
          </a:stretch>
        </p:blipFill>
        <p:spPr bwMode="auto">
          <a:xfrm>
            <a:off x="1908175" y="476250"/>
            <a:ext cx="6991350" cy="58324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Teacher\Desktop\Gisborne Secondary College\Year 12\Scanned diagrams\2010_08_02\IMG_0003.jpg"/>
          <p:cNvPicPr>
            <a:picLocks noChangeAspect="1" noChangeArrowheads="1"/>
          </p:cNvPicPr>
          <p:nvPr/>
        </p:nvPicPr>
        <p:blipFill>
          <a:blip r:embed="rId2" cstate="print"/>
          <a:srcRect/>
          <a:stretch>
            <a:fillRect/>
          </a:stretch>
        </p:blipFill>
        <p:spPr bwMode="auto">
          <a:xfrm>
            <a:off x="1908175" y="476250"/>
            <a:ext cx="6991350" cy="58324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8313" y="333375"/>
            <a:ext cx="8135937" cy="6555641"/>
          </a:xfrm>
          <a:prstGeom prst="rect">
            <a:avLst/>
          </a:prstGeom>
          <a:noFill/>
        </p:spPr>
        <p:txBody>
          <a:bodyPr>
            <a:spAutoFit/>
          </a:bodyPr>
          <a:lstStyle/>
          <a:p>
            <a:pPr algn="ctr">
              <a:defRPr/>
            </a:pPr>
            <a:r>
              <a:rPr lang="en-AU" sz="2000" b="1" u="sng" dirty="0">
                <a:latin typeface="+mn-lt"/>
              </a:rPr>
              <a:t>QUESTION TIME!!!</a:t>
            </a:r>
          </a:p>
          <a:p>
            <a:pPr marL="457200" indent="-457200">
              <a:defRPr/>
            </a:pPr>
            <a:r>
              <a:rPr lang="en-AU" sz="2000" b="1" dirty="0">
                <a:latin typeface="+mn-lt"/>
              </a:rPr>
              <a:t>1. Aerobic training makes the heart more efficient. Outline 2 factors that contribute to this efficiency.</a:t>
            </a:r>
          </a:p>
          <a:p>
            <a:pPr marL="457200" indent="-457200">
              <a:defRPr/>
            </a:pPr>
            <a:endParaRPr lang="en-AU" sz="2000" b="1" dirty="0">
              <a:latin typeface="+mn-lt"/>
            </a:endParaRPr>
          </a:p>
          <a:p>
            <a:pPr marL="457200" indent="-457200">
              <a:defRPr/>
            </a:pPr>
            <a:r>
              <a:rPr lang="en-AU" sz="2000" b="1" dirty="0">
                <a:latin typeface="+mn-lt"/>
              </a:rPr>
              <a:t>2. What is the relationship between Q, SV and HR?</a:t>
            </a:r>
          </a:p>
          <a:p>
            <a:pPr marL="457200" indent="-457200">
              <a:defRPr/>
            </a:pPr>
            <a:endParaRPr lang="en-AU" sz="2000" b="1" dirty="0">
              <a:latin typeface="+mn-lt"/>
            </a:endParaRPr>
          </a:p>
          <a:p>
            <a:pPr marL="457200" indent="-457200">
              <a:defRPr/>
            </a:pPr>
            <a:endParaRPr lang="en-AU" sz="2000" b="1" dirty="0">
              <a:latin typeface="+mn-lt"/>
            </a:endParaRPr>
          </a:p>
          <a:p>
            <a:pPr marL="457200" indent="-457200">
              <a:defRPr/>
            </a:pPr>
            <a:r>
              <a:rPr lang="en-AU" sz="2000" b="1" dirty="0">
                <a:latin typeface="+mn-lt"/>
              </a:rPr>
              <a:t>3. How does the formation of more capillaries as a response to endurance training improve an athlete’s VO2 max?</a:t>
            </a:r>
          </a:p>
          <a:p>
            <a:pPr marL="457200" indent="-457200">
              <a:defRPr/>
            </a:pPr>
            <a:endParaRPr lang="en-AU" sz="2000" b="1" dirty="0">
              <a:latin typeface="+mn-lt"/>
            </a:endParaRPr>
          </a:p>
          <a:p>
            <a:pPr marL="457200" indent="-457200">
              <a:defRPr/>
            </a:pPr>
            <a:r>
              <a:rPr lang="en-AU" sz="2000" b="1" dirty="0">
                <a:latin typeface="+mn-lt"/>
              </a:rPr>
              <a:t>4. What effect do HDL’s have on blood pressure and what is the relationship between aerobic conditioning and their occurrence in the vascular system?</a:t>
            </a:r>
          </a:p>
          <a:p>
            <a:pPr marL="457200" indent="-457200">
              <a:defRPr/>
            </a:pPr>
            <a:endParaRPr lang="en-AU" sz="2000" b="1" dirty="0">
              <a:latin typeface="+mn-lt"/>
            </a:endParaRPr>
          </a:p>
          <a:p>
            <a:pPr marL="457200" indent="-457200">
              <a:defRPr/>
            </a:pPr>
            <a:r>
              <a:rPr lang="en-AU" sz="2000" b="1" dirty="0">
                <a:latin typeface="+mn-lt"/>
              </a:rPr>
              <a:t>5. Resting HR is one of the few variables that decreases as a result of training, in particular aerobic training. People often say this occurs as a result of the heart becoming more efficient. What does this mean</a:t>
            </a:r>
            <a:r>
              <a:rPr lang="en-AU" sz="2000" b="1" dirty="0" smtClean="0">
                <a:latin typeface="+mn-lt"/>
              </a:rPr>
              <a:t>?</a:t>
            </a:r>
          </a:p>
          <a:p>
            <a:pPr marL="457200" indent="-457200">
              <a:defRPr/>
            </a:pPr>
            <a:endParaRPr lang="en-AU" sz="2000" b="1" dirty="0">
              <a:latin typeface="+mn-lt"/>
            </a:endParaRPr>
          </a:p>
          <a:p>
            <a:pPr marL="457200" indent="-457200">
              <a:defRPr/>
            </a:pPr>
            <a:r>
              <a:rPr lang="en-AU" sz="2000" b="1" dirty="0" smtClean="0">
                <a:latin typeface="+mn-lt"/>
              </a:rPr>
              <a:t>6. Thinking things through questions pg 303</a:t>
            </a:r>
            <a:endParaRPr lang="en-AU" sz="2000" b="1" dirty="0">
              <a:latin typeface="+mn-lt"/>
            </a:endParaRPr>
          </a:p>
          <a:p>
            <a:pPr marL="457200" indent="-457200">
              <a:defRPr/>
            </a:pPr>
            <a:endParaRPr lang="en-AU" sz="2000" b="1"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288" y="333375"/>
            <a:ext cx="7529512" cy="6140450"/>
          </a:xfrm>
        </p:spPr>
        <p:txBody>
          <a:bodyPr>
            <a:normAutofit/>
          </a:bodyPr>
          <a:lstStyle/>
          <a:p>
            <a:pPr marL="274320" indent="-274320" eaLnBrk="1" fontAlgn="auto" hangingPunct="1">
              <a:spcAft>
                <a:spcPts val="0"/>
              </a:spcAft>
              <a:buFont typeface="Wingdings"/>
              <a:buChar char=""/>
              <a:defRPr/>
            </a:pPr>
            <a:r>
              <a:rPr lang="en-AU" dirty="0" smtClean="0"/>
              <a:t>Exercise or training over an extended period of time (3 x per week for a min of 6-8 weeks) leads to the development of chronic adaptations to training.</a:t>
            </a:r>
          </a:p>
          <a:p>
            <a:pPr marL="274320" indent="-274320" eaLnBrk="1" fontAlgn="auto" hangingPunct="1">
              <a:spcAft>
                <a:spcPts val="0"/>
              </a:spcAft>
              <a:buFont typeface="Wingdings"/>
              <a:buChar char=""/>
              <a:defRPr/>
            </a:pPr>
            <a:r>
              <a:rPr lang="en-AU" dirty="0" smtClean="0"/>
              <a:t>As the body adapts to the stresses of exercise, small structural and biochemical changes occur. </a:t>
            </a:r>
          </a:p>
          <a:p>
            <a:pPr marL="274320" indent="-274320" eaLnBrk="1" fontAlgn="auto" hangingPunct="1">
              <a:spcAft>
                <a:spcPts val="0"/>
              </a:spcAft>
              <a:buFont typeface="Wingdings"/>
              <a:buChar char=""/>
              <a:defRPr/>
            </a:pPr>
            <a:r>
              <a:rPr lang="en-AU" dirty="0" smtClean="0"/>
              <a:t>Training effects are specific to the type of training undertaken (aerobic or anaerobic) and to the system where the physiological change is occurring. </a:t>
            </a:r>
          </a:p>
          <a:p>
            <a:pPr marL="274320" indent="-274320" eaLnBrk="1" fontAlgn="auto" hangingPunct="1">
              <a:spcAft>
                <a:spcPts val="0"/>
              </a:spcAft>
              <a:buFont typeface="Wingdings"/>
              <a:buChar char=""/>
              <a:defRPr/>
            </a:pPr>
            <a:r>
              <a:rPr lang="en-AU" dirty="0" smtClean="0"/>
              <a:t>Chronic Adaptations vary greatly and are dependent upon:</a:t>
            </a:r>
          </a:p>
          <a:p>
            <a:pPr lvl="2" indent="-182880" eaLnBrk="1" fontAlgn="auto" hangingPunct="1">
              <a:spcAft>
                <a:spcPts val="0"/>
              </a:spcAft>
              <a:buClr>
                <a:schemeClr val="accent1">
                  <a:shade val="75000"/>
                </a:schemeClr>
              </a:buClr>
              <a:buFont typeface="Wingdings" pitchFamily="2" charset="2"/>
              <a:buChar char="Ø"/>
              <a:defRPr/>
            </a:pPr>
            <a:r>
              <a:rPr lang="en-AU" dirty="0" smtClean="0"/>
              <a:t>The type and method of training</a:t>
            </a:r>
          </a:p>
          <a:p>
            <a:pPr lvl="2" indent="-182880" eaLnBrk="1" fontAlgn="auto" hangingPunct="1">
              <a:spcAft>
                <a:spcPts val="0"/>
              </a:spcAft>
              <a:buClr>
                <a:schemeClr val="accent1">
                  <a:shade val="75000"/>
                </a:schemeClr>
              </a:buClr>
              <a:buFont typeface="Wingdings" pitchFamily="2" charset="2"/>
              <a:buChar char="Ø"/>
              <a:defRPr/>
            </a:pPr>
            <a:r>
              <a:rPr lang="en-AU" dirty="0" smtClean="0"/>
              <a:t>The frequency, duration and intensity</a:t>
            </a:r>
          </a:p>
          <a:p>
            <a:pPr lvl="2" indent="-182880" eaLnBrk="1" fontAlgn="auto" hangingPunct="1">
              <a:spcAft>
                <a:spcPts val="0"/>
              </a:spcAft>
              <a:buClr>
                <a:schemeClr val="accent1">
                  <a:shade val="75000"/>
                </a:schemeClr>
              </a:buClr>
              <a:buFont typeface="Wingdings" pitchFamily="2" charset="2"/>
              <a:buChar char="Ø"/>
              <a:defRPr/>
            </a:pPr>
            <a:r>
              <a:rPr lang="en-AU" dirty="0" smtClean="0"/>
              <a:t>Individual capacity and hereditary factors </a:t>
            </a:r>
          </a:p>
          <a:p>
            <a:pPr marL="274320" indent="-274320" eaLnBrk="1" fontAlgn="auto" hangingPunct="1">
              <a:spcAft>
                <a:spcPts val="0"/>
              </a:spcAft>
              <a:buFont typeface="Wingdings"/>
              <a:buChar char=""/>
              <a:defRPr/>
            </a:pP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Documents and Settings\Teacher\Desktop\Gisborne Secondary College\Year 12\Scanned diagrams\2010_08_02\IMG_0004.jpg"/>
          <p:cNvPicPr>
            <a:picLocks noChangeAspect="1" noChangeArrowheads="1"/>
          </p:cNvPicPr>
          <p:nvPr/>
        </p:nvPicPr>
        <p:blipFill>
          <a:blip r:embed="rId2" cstate="print"/>
          <a:srcRect/>
          <a:stretch>
            <a:fillRect/>
          </a:stretch>
        </p:blipFill>
        <p:spPr bwMode="auto">
          <a:xfrm>
            <a:off x="250825" y="333375"/>
            <a:ext cx="8634413" cy="60483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7467600" cy="1143000"/>
          </a:xfrm>
        </p:spPr>
        <p:txBody>
          <a:bodyPr/>
          <a:lstStyle/>
          <a:p>
            <a:pPr algn="ctr">
              <a:defRPr/>
            </a:pPr>
            <a:r>
              <a:rPr lang="en-AU" dirty="0" smtClean="0"/>
              <a:t>Summary of aerobic training – cardiovascular adaptations</a:t>
            </a:r>
            <a:endParaRPr lang="en-AU" dirty="0"/>
          </a:p>
        </p:txBody>
      </p:sp>
      <p:sp>
        <p:nvSpPr>
          <p:cNvPr id="3" name="Content Placeholder 2"/>
          <p:cNvSpPr>
            <a:spLocks noGrp="1"/>
          </p:cNvSpPr>
          <p:nvPr>
            <p:ph sz="quarter" idx="1"/>
          </p:nvPr>
        </p:nvSpPr>
        <p:spPr>
          <a:xfrm>
            <a:off x="457200" y="1125538"/>
            <a:ext cx="7931150" cy="5348287"/>
          </a:xfrm>
        </p:spPr>
        <p:txBody>
          <a:bodyPr/>
          <a:lstStyle/>
          <a:p>
            <a:pPr>
              <a:defRPr/>
            </a:pPr>
            <a:r>
              <a:rPr lang="en-AU" sz="1400" b="1" u="sng" dirty="0" smtClean="0"/>
              <a:t>Heart</a:t>
            </a:r>
          </a:p>
          <a:p>
            <a:pPr lvl="1">
              <a:defRPr/>
            </a:pPr>
            <a:r>
              <a:rPr lang="en-AU" sz="1400" dirty="0" smtClean="0"/>
              <a:t>Increase ventricle size</a:t>
            </a:r>
          </a:p>
          <a:p>
            <a:pPr lvl="1">
              <a:defRPr/>
            </a:pPr>
            <a:r>
              <a:rPr lang="en-AU" sz="1400" dirty="0" smtClean="0"/>
              <a:t>Increase SV</a:t>
            </a:r>
          </a:p>
          <a:p>
            <a:pPr lvl="1">
              <a:defRPr/>
            </a:pPr>
            <a:r>
              <a:rPr lang="en-AU" sz="1400" dirty="0" smtClean="0"/>
              <a:t>Increase Q</a:t>
            </a:r>
          </a:p>
          <a:p>
            <a:pPr lvl="1">
              <a:defRPr/>
            </a:pPr>
            <a:r>
              <a:rPr lang="en-AU" sz="1400" dirty="0" smtClean="0"/>
              <a:t>Decrease rest &amp; sub-maximal heart rates</a:t>
            </a:r>
          </a:p>
          <a:p>
            <a:pPr lvl="1">
              <a:defRPr/>
            </a:pPr>
            <a:r>
              <a:rPr lang="en-AU" sz="1400" dirty="0" smtClean="0"/>
              <a:t>Decrease steady state heart rate</a:t>
            </a:r>
          </a:p>
          <a:p>
            <a:pPr lvl="1">
              <a:defRPr/>
            </a:pPr>
            <a:r>
              <a:rPr lang="en-AU" sz="1400" dirty="0" smtClean="0"/>
              <a:t>Decrease recovery heart rates</a:t>
            </a:r>
          </a:p>
          <a:p>
            <a:pPr marL="273050" lvl="1">
              <a:spcBef>
                <a:spcPts val="600"/>
              </a:spcBef>
              <a:buSzPct val="70000"/>
              <a:buFont typeface="Wingdings" pitchFamily="2" charset="2"/>
              <a:buChar char=""/>
              <a:defRPr/>
            </a:pPr>
            <a:r>
              <a:rPr lang="en-AU" sz="1400" b="1" u="sng" dirty="0" smtClean="0"/>
              <a:t>Blood vessels</a:t>
            </a:r>
          </a:p>
          <a:p>
            <a:pPr lvl="1">
              <a:defRPr/>
            </a:pPr>
            <a:r>
              <a:rPr lang="en-AU" sz="1400" dirty="0" smtClean="0"/>
              <a:t>Increase capillary density to heart muscle</a:t>
            </a:r>
          </a:p>
          <a:p>
            <a:pPr lvl="1">
              <a:defRPr/>
            </a:pPr>
            <a:r>
              <a:rPr lang="en-AU" sz="1400" dirty="0" smtClean="0"/>
              <a:t>Increase blood flow 20% away from organs to working muscles</a:t>
            </a:r>
          </a:p>
          <a:p>
            <a:pPr lvl="1">
              <a:defRPr/>
            </a:pPr>
            <a:r>
              <a:rPr lang="en-AU" sz="1400" dirty="0" smtClean="0"/>
              <a:t>Increase capillary density at muscles (mainly ST)</a:t>
            </a:r>
          </a:p>
          <a:p>
            <a:pPr lvl="1">
              <a:defRPr/>
            </a:pPr>
            <a:r>
              <a:rPr lang="en-AU" sz="1400" dirty="0" smtClean="0"/>
              <a:t>Increase HDL</a:t>
            </a:r>
          </a:p>
          <a:p>
            <a:pPr lvl="1">
              <a:defRPr/>
            </a:pPr>
            <a:r>
              <a:rPr lang="en-AU" sz="1400" dirty="0" smtClean="0"/>
              <a:t>Decrease LDL</a:t>
            </a:r>
          </a:p>
          <a:p>
            <a:pPr marL="273050" lvl="1">
              <a:spcBef>
                <a:spcPts val="600"/>
              </a:spcBef>
              <a:buSzPct val="70000"/>
              <a:buFont typeface="Wingdings" pitchFamily="2" charset="2"/>
              <a:buChar char=""/>
              <a:defRPr/>
            </a:pPr>
            <a:r>
              <a:rPr lang="en-AU" sz="1400" b="1" u="sng" dirty="0" smtClean="0"/>
              <a:t>Blood</a:t>
            </a:r>
          </a:p>
          <a:p>
            <a:pPr lvl="1">
              <a:defRPr/>
            </a:pPr>
            <a:r>
              <a:rPr lang="en-AU" sz="1400" dirty="0" smtClean="0"/>
              <a:t>Increase blood volume</a:t>
            </a:r>
          </a:p>
          <a:p>
            <a:pPr lvl="1">
              <a:defRPr/>
            </a:pPr>
            <a:r>
              <a:rPr lang="en-AU" sz="1400" dirty="0" smtClean="0"/>
              <a:t>Increase plasma levels</a:t>
            </a:r>
          </a:p>
          <a:p>
            <a:pPr lvl="1">
              <a:defRPr/>
            </a:pPr>
            <a:r>
              <a:rPr lang="en-AU" sz="1400" dirty="0" smtClean="0"/>
              <a:t>Increase RBC count</a:t>
            </a:r>
          </a:p>
          <a:p>
            <a:pPr lvl="1">
              <a:defRPr/>
            </a:pPr>
            <a:r>
              <a:rPr lang="en-AU" sz="1400" dirty="0" smtClean="0"/>
              <a:t>Increase haemoglobin</a:t>
            </a:r>
          </a:p>
          <a:p>
            <a:pPr lvl="1">
              <a:defRPr/>
            </a:pPr>
            <a:r>
              <a:rPr lang="en-AU" sz="1400" dirty="0" smtClean="0"/>
              <a:t>Increase </a:t>
            </a:r>
            <a:r>
              <a:rPr lang="en-AU" sz="1400" dirty="0" err="1" smtClean="0"/>
              <a:t>myoglobin</a:t>
            </a:r>
            <a:endParaRPr lang="en-AU" sz="1400" dirty="0" smtClean="0"/>
          </a:p>
          <a:p>
            <a:pPr lvl="1">
              <a:defRPr/>
            </a:pPr>
            <a:r>
              <a:rPr lang="en-AU" sz="1400" dirty="0" smtClean="0"/>
              <a:t>Increase OBLA</a:t>
            </a:r>
          </a:p>
          <a:p>
            <a:pPr lvl="1">
              <a:defRPr/>
            </a:pPr>
            <a:r>
              <a:rPr lang="en-AU" sz="1400" dirty="0" smtClean="0"/>
              <a:t>Decrease blood pressure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565400"/>
            <a:ext cx="8075613" cy="652463"/>
          </a:xfrm>
        </p:spPr>
        <p:txBody>
          <a:bodyPr/>
          <a:lstStyle/>
          <a:p>
            <a:pPr algn="ctr" eaLnBrk="1" fontAlgn="auto" hangingPunct="1">
              <a:spcAft>
                <a:spcPts val="0"/>
              </a:spcAft>
              <a:defRPr/>
            </a:pPr>
            <a:r>
              <a:rPr lang="en-AU" sz="2800" dirty="0" smtClean="0"/>
              <a:t>Aerobic and Anaerobic Training Methods</a:t>
            </a:r>
            <a:endParaRPr lang="en-AU" sz="2800" dirty="0"/>
          </a:p>
        </p:txBody>
      </p:sp>
      <p:graphicFrame>
        <p:nvGraphicFramePr>
          <p:cNvPr id="4" name="Content Placeholder 3"/>
          <p:cNvGraphicFramePr>
            <a:graphicFrameLocks noGrp="1"/>
          </p:cNvGraphicFramePr>
          <p:nvPr>
            <p:ph sz="quarter" idx="1"/>
          </p:nvPr>
        </p:nvGraphicFramePr>
        <p:xfrm>
          <a:off x="395288" y="3573463"/>
          <a:ext cx="7931224" cy="2225040"/>
        </p:xfrm>
        <a:graphic>
          <a:graphicData uri="http://schemas.openxmlformats.org/drawingml/2006/table">
            <a:tbl>
              <a:tblPr firstRow="1" bandRow="1">
                <a:tableStyleId>{5C22544A-7EE6-4342-B048-85BDC9FD1C3A}</a:tableStyleId>
              </a:tblPr>
              <a:tblGrid>
                <a:gridCol w="3965612"/>
                <a:gridCol w="3965612"/>
              </a:tblGrid>
              <a:tr h="370840">
                <a:tc>
                  <a:txBody>
                    <a:bodyPr/>
                    <a:lstStyle/>
                    <a:p>
                      <a:r>
                        <a:rPr lang="en-AU" dirty="0" smtClean="0"/>
                        <a:t>Anaerobic Training</a:t>
                      </a:r>
                      <a:r>
                        <a:rPr lang="en-AU" baseline="0" dirty="0" smtClean="0"/>
                        <a:t> Methods</a:t>
                      </a:r>
                      <a:endParaRPr lang="en-AU" dirty="0"/>
                    </a:p>
                  </a:txBody>
                  <a:tcPr/>
                </a:tc>
                <a:tc>
                  <a:txBody>
                    <a:bodyPr/>
                    <a:lstStyle/>
                    <a:p>
                      <a:r>
                        <a:rPr lang="en-AU" dirty="0" smtClean="0"/>
                        <a:t>Aerobic Training Methods</a:t>
                      </a:r>
                      <a:endParaRPr lang="en-AU" dirty="0"/>
                    </a:p>
                  </a:txBody>
                  <a:tcPr/>
                </a:tc>
              </a:tr>
              <a:tr h="370840">
                <a:tc>
                  <a:txBody>
                    <a:bodyPr/>
                    <a:lstStyle/>
                    <a:p>
                      <a:r>
                        <a:rPr lang="en-AU" dirty="0" err="1" smtClean="0"/>
                        <a:t>Plyometrics</a:t>
                      </a:r>
                      <a:r>
                        <a:rPr lang="en-AU" dirty="0" smtClean="0"/>
                        <a:t> or Ballistic stretching</a:t>
                      </a:r>
                      <a:endParaRPr lang="en-AU" dirty="0"/>
                    </a:p>
                  </a:txBody>
                  <a:tcPr/>
                </a:tc>
                <a:tc>
                  <a:txBody>
                    <a:bodyPr/>
                    <a:lstStyle/>
                    <a:p>
                      <a:r>
                        <a:rPr lang="en-AU" dirty="0" smtClean="0"/>
                        <a:t>Continuous</a:t>
                      </a:r>
                      <a:endParaRPr lang="en-AU" dirty="0"/>
                    </a:p>
                  </a:txBody>
                  <a:tcPr/>
                </a:tc>
              </a:tr>
              <a:tr h="370840">
                <a:tc>
                  <a:txBody>
                    <a:bodyPr/>
                    <a:lstStyle/>
                    <a:p>
                      <a:r>
                        <a:rPr lang="en-AU" dirty="0" smtClean="0"/>
                        <a:t>Weights / Resistance</a:t>
                      </a:r>
                      <a:endParaRPr lang="en-AU" dirty="0"/>
                    </a:p>
                  </a:txBody>
                  <a:tcPr/>
                </a:tc>
                <a:tc>
                  <a:txBody>
                    <a:bodyPr/>
                    <a:lstStyle/>
                    <a:p>
                      <a:r>
                        <a:rPr lang="en-AU" dirty="0" err="1" smtClean="0"/>
                        <a:t>Fartlek</a:t>
                      </a:r>
                      <a:endParaRPr lang="en-AU" dirty="0"/>
                    </a:p>
                  </a:txBody>
                  <a:tcPr/>
                </a:tc>
              </a:tr>
              <a:tr h="370840">
                <a:tc>
                  <a:txBody>
                    <a:bodyPr/>
                    <a:lstStyle/>
                    <a:p>
                      <a:r>
                        <a:rPr lang="en-AU" dirty="0" smtClean="0"/>
                        <a:t>Interval (short</a:t>
                      </a:r>
                      <a:r>
                        <a:rPr lang="en-AU" baseline="0" dirty="0" smtClean="0"/>
                        <a:t> or intermediate)</a:t>
                      </a:r>
                      <a:endParaRPr lang="en-AU" dirty="0"/>
                    </a:p>
                  </a:txBody>
                  <a:tcPr/>
                </a:tc>
                <a:tc>
                  <a:txBody>
                    <a:bodyPr/>
                    <a:lstStyle/>
                    <a:p>
                      <a:r>
                        <a:rPr lang="en-AU" dirty="0" smtClean="0"/>
                        <a:t>Interval (long)</a:t>
                      </a:r>
                      <a:endParaRPr lang="en-AU" dirty="0"/>
                    </a:p>
                  </a:txBody>
                  <a:tcPr/>
                </a:tc>
              </a:tr>
              <a:tr h="370840">
                <a:tc>
                  <a:txBody>
                    <a:bodyPr/>
                    <a:lstStyle/>
                    <a:p>
                      <a:r>
                        <a:rPr lang="en-AU" dirty="0" smtClean="0"/>
                        <a:t>Circuit (high W:R</a:t>
                      </a:r>
                      <a:r>
                        <a:rPr lang="en-AU" baseline="0" dirty="0" smtClean="0"/>
                        <a:t> ratio)</a:t>
                      </a:r>
                      <a:endParaRPr lang="en-AU" dirty="0"/>
                    </a:p>
                  </a:txBody>
                  <a:tcPr/>
                </a:tc>
                <a:tc>
                  <a:txBody>
                    <a:bodyPr/>
                    <a:lstStyle/>
                    <a:p>
                      <a:r>
                        <a:rPr lang="en-AU" dirty="0" smtClean="0"/>
                        <a:t>Circuit</a:t>
                      </a:r>
                      <a:r>
                        <a:rPr lang="en-AU" baseline="0" dirty="0" smtClean="0"/>
                        <a:t> (low W:R ratio)</a:t>
                      </a:r>
                      <a:endParaRPr lang="en-AU" dirty="0"/>
                    </a:p>
                  </a:txBody>
                  <a:tcPr/>
                </a:tc>
              </a:tr>
              <a:tr h="370840">
                <a:tc>
                  <a:txBody>
                    <a:bodyPr/>
                    <a:lstStyle/>
                    <a:p>
                      <a:r>
                        <a:rPr lang="en-AU" dirty="0" smtClean="0"/>
                        <a:t>Sprint</a:t>
                      </a:r>
                      <a:endParaRPr lang="en-AU" dirty="0"/>
                    </a:p>
                  </a:txBody>
                  <a:tcPr/>
                </a:tc>
                <a:tc>
                  <a:txBody>
                    <a:bodyPr/>
                    <a:lstStyle/>
                    <a:p>
                      <a:r>
                        <a:rPr lang="en-AU" dirty="0" smtClean="0"/>
                        <a:t>Flexibility</a:t>
                      </a:r>
                      <a:endParaRPr lang="en-AU" dirty="0"/>
                    </a:p>
                  </a:txBody>
                  <a:tcPr/>
                </a:tc>
              </a:tr>
            </a:tbl>
          </a:graphicData>
        </a:graphic>
      </p:graphicFrame>
      <p:sp>
        <p:nvSpPr>
          <p:cNvPr id="5" name="Rectangle 4"/>
          <p:cNvSpPr/>
          <p:nvPr/>
        </p:nvSpPr>
        <p:spPr>
          <a:xfrm>
            <a:off x="755650" y="620713"/>
            <a:ext cx="7272338" cy="1200150"/>
          </a:xfrm>
          <a:prstGeom prst="rect">
            <a:avLst/>
          </a:prstGeom>
        </p:spPr>
        <p:txBody>
          <a:bodyPr>
            <a:spAutoFit/>
          </a:bodyPr>
          <a:lstStyle/>
          <a:p>
            <a:pPr marL="274320" indent="-274320" fontAlgn="auto">
              <a:spcAft>
                <a:spcPts val="0"/>
              </a:spcAft>
              <a:buFont typeface="Wingdings"/>
              <a:buChar char=""/>
              <a:defRPr/>
            </a:pPr>
            <a:r>
              <a:rPr lang="en-AU" dirty="0"/>
              <a:t>Chronic training adaptations occur at 3 different levels:</a:t>
            </a:r>
          </a:p>
          <a:p>
            <a:pPr marL="1097280" lvl="2" indent="-457200" fontAlgn="auto">
              <a:spcAft>
                <a:spcPts val="0"/>
              </a:spcAft>
              <a:buClr>
                <a:schemeClr val="accent1">
                  <a:shade val="75000"/>
                </a:schemeClr>
              </a:buClr>
              <a:buFont typeface="+mj-lt"/>
              <a:buAutoNum type="arabicPeriod"/>
              <a:defRPr/>
            </a:pPr>
            <a:r>
              <a:rPr lang="en-AU" dirty="0"/>
              <a:t>Cardiovascular</a:t>
            </a:r>
          </a:p>
          <a:p>
            <a:pPr marL="1097280" lvl="2" indent="-457200" fontAlgn="auto">
              <a:spcAft>
                <a:spcPts val="0"/>
              </a:spcAft>
              <a:buClr>
                <a:schemeClr val="accent1">
                  <a:shade val="75000"/>
                </a:schemeClr>
              </a:buClr>
              <a:buFont typeface="+mj-lt"/>
              <a:buAutoNum type="arabicPeriod"/>
              <a:defRPr/>
            </a:pPr>
            <a:r>
              <a:rPr lang="en-AU" dirty="0"/>
              <a:t>Respiratory</a:t>
            </a:r>
          </a:p>
          <a:p>
            <a:pPr marL="1097280" lvl="2" indent="-457200" fontAlgn="auto">
              <a:spcAft>
                <a:spcPts val="0"/>
              </a:spcAft>
              <a:buClr>
                <a:schemeClr val="accent1">
                  <a:shade val="75000"/>
                </a:schemeClr>
              </a:buClr>
              <a:buFont typeface="+mj-lt"/>
              <a:buAutoNum type="arabicPeriod"/>
              <a:defRPr/>
            </a:pPr>
            <a:r>
              <a:rPr lang="en-AU" dirty="0"/>
              <a:t>Muscular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0"/>
            <a:ext cx="8147050" cy="652463"/>
          </a:xfrm>
        </p:spPr>
        <p:txBody>
          <a:bodyPr/>
          <a:lstStyle/>
          <a:p>
            <a:pPr algn="ctr" eaLnBrk="1" fontAlgn="auto" hangingPunct="1">
              <a:spcAft>
                <a:spcPts val="0"/>
              </a:spcAft>
              <a:defRPr/>
            </a:pPr>
            <a:r>
              <a:rPr lang="en-AU" sz="3600" dirty="0" smtClean="0">
                <a:solidFill>
                  <a:schemeClr val="tx1"/>
                </a:solidFill>
                <a:latin typeface="Berlin Sans FB Demi" pitchFamily="34" charset="0"/>
              </a:rPr>
              <a:t>Cardiovascular Training Adaptations</a:t>
            </a:r>
            <a:endParaRPr lang="en-AU" sz="3600" dirty="0">
              <a:solidFill>
                <a:schemeClr val="tx1"/>
              </a:solidFill>
              <a:latin typeface="Berlin Sans FB Demi" pitchFamily="34" charset="0"/>
            </a:endParaRPr>
          </a:p>
        </p:txBody>
      </p:sp>
      <p:sp>
        <p:nvSpPr>
          <p:cNvPr id="12291" name="Content Placeholder 2"/>
          <p:cNvSpPr>
            <a:spLocks noGrp="1"/>
          </p:cNvSpPr>
          <p:nvPr>
            <p:ph sz="quarter" idx="1"/>
          </p:nvPr>
        </p:nvSpPr>
        <p:spPr>
          <a:xfrm>
            <a:off x="755650" y="620713"/>
            <a:ext cx="7467600" cy="935037"/>
          </a:xfrm>
        </p:spPr>
        <p:txBody>
          <a:bodyPr/>
          <a:lstStyle/>
          <a:p>
            <a:pPr algn="ctr" eaLnBrk="1" hangingPunct="1">
              <a:buFont typeface="Wingdings" pitchFamily="2" charset="2"/>
              <a:buNone/>
            </a:pPr>
            <a:r>
              <a:rPr lang="en-AU" dirty="0" smtClean="0"/>
              <a:t>Occur to the structure and function of the heart, blood vessels and the blood.</a:t>
            </a:r>
          </a:p>
          <a:p>
            <a:pPr eaLnBrk="1" hangingPunct="1">
              <a:buFont typeface="Wingdings" pitchFamily="2" charset="2"/>
              <a:buNone/>
            </a:pPr>
            <a:endParaRPr lang="en-AU" dirty="0" smtClean="0"/>
          </a:p>
        </p:txBody>
      </p:sp>
      <p:sp>
        <p:nvSpPr>
          <p:cNvPr id="4" name="Title 1"/>
          <p:cNvSpPr txBox="1">
            <a:spLocks/>
          </p:cNvSpPr>
          <p:nvPr/>
        </p:nvSpPr>
        <p:spPr>
          <a:xfrm>
            <a:off x="250825" y="1484313"/>
            <a:ext cx="8147050" cy="652462"/>
          </a:xfrm>
          <a:prstGeom prst="rect">
            <a:avLst/>
          </a:prstGeom>
        </p:spPr>
        <p:txBody>
          <a:bodyPr anchor="b">
            <a:normAutofit fontScale="92500"/>
          </a:bodyPr>
          <a:lstStyle/>
          <a:p>
            <a:pPr fontAlgn="auto">
              <a:spcAft>
                <a:spcPts val="0"/>
              </a:spcAft>
              <a:defRPr/>
            </a:pPr>
            <a:r>
              <a:rPr lang="en-AU" sz="3000" b="1" i="1" u="sng" cap="small" dirty="0">
                <a:latin typeface="+mj-lt"/>
                <a:ea typeface="+mj-ea"/>
                <a:cs typeface="+mj-cs"/>
              </a:rPr>
              <a:t>Cardiovascular </a:t>
            </a:r>
            <a:r>
              <a:rPr lang="en-AU" sz="3000" b="1" i="1" u="sng" cap="small" dirty="0" smtClean="0">
                <a:latin typeface="+mj-lt"/>
                <a:ea typeface="+mj-ea"/>
                <a:cs typeface="+mj-cs"/>
              </a:rPr>
              <a:t>adaptations – The Heart</a:t>
            </a:r>
            <a:endParaRPr lang="en-AU" sz="3000" b="1" i="1" u="sng" cap="small" dirty="0">
              <a:latin typeface="+mj-lt"/>
              <a:ea typeface="+mj-ea"/>
              <a:cs typeface="+mj-cs"/>
            </a:endParaRPr>
          </a:p>
        </p:txBody>
      </p:sp>
      <p:sp>
        <p:nvSpPr>
          <p:cNvPr id="5" name="Title 1"/>
          <p:cNvSpPr txBox="1">
            <a:spLocks/>
          </p:cNvSpPr>
          <p:nvPr/>
        </p:nvSpPr>
        <p:spPr>
          <a:xfrm>
            <a:off x="179388" y="2133600"/>
            <a:ext cx="8569325" cy="581025"/>
          </a:xfrm>
          <a:prstGeom prst="rect">
            <a:avLst/>
          </a:prstGeom>
        </p:spPr>
        <p:txBody>
          <a:bodyPr anchor="b">
            <a:normAutofit fontScale="85000" lnSpcReduction="10000"/>
          </a:bodyPr>
          <a:lstStyle/>
          <a:p>
            <a:pPr fontAlgn="auto">
              <a:spcAft>
                <a:spcPts val="0"/>
              </a:spcAft>
              <a:defRPr/>
            </a:pPr>
            <a:r>
              <a:rPr lang="en-AU" sz="2400" cap="small" dirty="0">
                <a:latin typeface="+mj-lt"/>
                <a:ea typeface="+mj-ea"/>
                <a:cs typeface="+mj-cs"/>
              </a:rPr>
              <a:t>Cardiac Hypertrophy </a:t>
            </a:r>
            <a:r>
              <a:rPr lang="en-AU" sz="2000" cap="small" dirty="0">
                <a:latin typeface="+mj-lt"/>
                <a:ea typeface="+mj-ea"/>
                <a:cs typeface="+mj-cs"/>
              </a:rPr>
              <a:t>                     (see page 297 - 299 of text book)</a:t>
            </a:r>
            <a:endParaRPr lang="en-AU" sz="2400" cap="small" dirty="0">
              <a:latin typeface="+mj-lt"/>
              <a:ea typeface="+mj-ea"/>
              <a:cs typeface="+mj-cs"/>
            </a:endParaRPr>
          </a:p>
        </p:txBody>
      </p:sp>
      <p:sp>
        <p:nvSpPr>
          <p:cNvPr id="12294" name="Content Placeholder 2"/>
          <p:cNvSpPr txBox="1">
            <a:spLocks/>
          </p:cNvSpPr>
          <p:nvPr/>
        </p:nvSpPr>
        <p:spPr bwMode="auto">
          <a:xfrm>
            <a:off x="250825" y="2636838"/>
            <a:ext cx="7467600" cy="136842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dirty="0">
                <a:latin typeface="Century Schoolbook" pitchFamily="18" charset="0"/>
              </a:rPr>
              <a:t>Enlargement of the heart muscle</a:t>
            </a:r>
          </a:p>
          <a:p>
            <a:pPr marL="273050" indent="-273050">
              <a:spcBef>
                <a:spcPts val="600"/>
              </a:spcBef>
              <a:buClr>
                <a:schemeClr val="accent1"/>
              </a:buClr>
              <a:buSzPct val="70000"/>
              <a:buFont typeface="Arial" charset="0"/>
              <a:buChar char="•"/>
            </a:pPr>
            <a:r>
              <a:rPr lang="en-AU" sz="2000" dirty="0">
                <a:latin typeface="Century Schoolbook" pitchFamily="18" charset="0"/>
              </a:rPr>
              <a:t>Increase in size results in increased volume, particularly in the left ventricle</a:t>
            </a:r>
          </a:p>
        </p:txBody>
      </p:sp>
      <p:pic>
        <p:nvPicPr>
          <p:cNvPr id="12295" name="Picture 7" descr="C:\Documents and Settings\Teacher\Desktop\Gisborne Secondary College\Year 12\Scanned diagrams\2010_08_02\IMG_0005.jpg"/>
          <p:cNvPicPr>
            <a:picLocks noChangeAspect="1" noChangeArrowheads="1"/>
          </p:cNvPicPr>
          <p:nvPr/>
        </p:nvPicPr>
        <p:blipFill>
          <a:blip r:embed="rId2" cstate="print"/>
          <a:srcRect/>
          <a:stretch>
            <a:fillRect/>
          </a:stretch>
        </p:blipFill>
        <p:spPr bwMode="auto">
          <a:xfrm>
            <a:off x="179388" y="3644900"/>
            <a:ext cx="7929562" cy="302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Heart rate, stroke volume, cardiac output</a:t>
            </a:r>
            <a:endParaRPr lang="en-AU" dirty="0"/>
          </a:p>
        </p:txBody>
      </p:sp>
      <p:sp>
        <p:nvSpPr>
          <p:cNvPr id="3" name="Content Placeholder 2"/>
          <p:cNvSpPr>
            <a:spLocks noGrp="1"/>
          </p:cNvSpPr>
          <p:nvPr>
            <p:ph sz="quarter" idx="1"/>
          </p:nvPr>
        </p:nvSpPr>
        <p:spPr>
          <a:xfrm>
            <a:off x="251520" y="1412776"/>
            <a:ext cx="8496944" cy="5256584"/>
          </a:xfrm>
        </p:spPr>
        <p:txBody>
          <a:bodyPr/>
          <a:lstStyle/>
          <a:p>
            <a:r>
              <a:rPr lang="en-AU" dirty="0" smtClean="0"/>
              <a:t>At rest, heart rate and stroke volume will change following an aerobic training program, but cardiac output will remain unchanged</a:t>
            </a:r>
          </a:p>
          <a:p>
            <a:pPr>
              <a:buNone/>
            </a:pPr>
            <a:endParaRPr lang="en-AU" dirty="0" smtClean="0"/>
          </a:p>
          <a:p>
            <a:r>
              <a:rPr lang="en-AU" dirty="0" err="1" smtClean="0"/>
              <a:t>Bradycardia</a:t>
            </a:r>
            <a:r>
              <a:rPr lang="en-AU" dirty="0" smtClean="0"/>
              <a:t> is an easy measure and accurate indicator of increased cardiovascular efficiency</a:t>
            </a:r>
          </a:p>
          <a:p>
            <a:pPr>
              <a:buNone/>
            </a:pPr>
            <a:endParaRPr lang="en-AU" dirty="0" smtClean="0"/>
          </a:p>
          <a:p>
            <a:r>
              <a:rPr lang="en-AU" dirty="0" smtClean="0"/>
              <a:t>If Q is unchanged but HR decreases there must be an increase in SV. The increase can be attributed to:</a:t>
            </a:r>
          </a:p>
          <a:p>
            <a:pPr lvl="1"/>
            <a:r>
              <a:rPr lang="en-AU" dirty="0" smtClean="0"/>
              <a:t>Increased left ventricle volume and mass</a:t>
            </a:r>
          </a:p>
          <a:p>
            <a:pPr lvl="1"/>
            <a:r>
              <a:rPr lang="en-AU" dirty="0" smtClean="0"/>
              <a:t>Reduced cardiac and arterial stiffness</a:t>
            </a:r>
          </a:p>
          <a:p>
            <a:pPr lvl="1"/>
            <a:r>
              <a:rPr lang="en-AU" dirty="0" smtClean="0"/>
              <a:t>Increased diastolic filling time</a:t>
            </a:r>
          </a:p>
          <a:p>
            <a:pPr lvl="1"/>
            <a:r>
              <a:rPr lang="en-AU" dirty="0" smtClean="0"/>
              <a:t>Increased cardiac contractility</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196752"/>
            <a:ext cx="7467600" cy="5277200"/>
          </a:xfrm>
        </p:spPr>
        <p:txBody>
          <a:bodyPr/>
          <a:lstStyle/>
          <a:p>
            <a:r>
              <a:rPr lang="en-AU" dirty="0" smtClean="0"/>
              <a:t>Increase in venous return, left ventricle volume and elasticity, more blood is able to fill the ventricle during diastole, which is then forcefully ejected during systole.</a:t>
            </a:r>
          </a:p>
          <a:p>
            <a:endParaRPr lang="en-AU" dirty="0" smtClean="0"/>
          </a:p>
          <a:p>
            <a:r>
              <a:rPr lang="en-AU" dirty="0" smtClean="0"/>
              <a:t>Increased efficiency of the cardiovascular system means that a sub-maximal exercise intensities, trained athletes will achieve a steady state at a lower heart rate. Recovery heart rates are also decreased with aerobic training. </a:t>
            </a:r>
          </a:p>
          <a:p>
            <a:pPr lvl="1"/>
            <a:r>
              <a:rPr lang="en-AU" dirty="0" smtClean="0"/>
              <a:t>What does this mean?</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58888" y="1989138"/>
            <a:ext cx="7705725"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a:t>
            </a:r>
            <a:r>
              <a:rPr lang="en-AU" sz="2400" cap="small" dirty="0" err="1">
                <a:latin typeface="+mj-lt"/>
                <a:ea typeface="+mj-ea"/>
                <a:cs typeface="+mj-cs"/>
              </a:rPr>
              <a:t>capillarisation</a:t>
            </a:r>
            <a:r>
              <a:rPr lang="en-AU" sz="2400" cap="small" dirty="0">
                <a:latin typeface="+mj-lt"/>
                <a:ea typeface="+mj-ea"/>
                <a:cs typeface="+mj-cs"/>
              </a:rPr>
              <a:t> of the heart muscle</a:t>
            </a:r>
          </a:p>
        </p:txBody>
      </p:sp>
      <p:sp>
        <p:nvSpPr>
          <p:cNvPr id="14339" name="Content Placeholder 2"/>
          <p:cNvSpPr txBox="1">
            <a:spLocks/>
          </p:cNvSpPr>
          <p:nvPr/>
        </p:nvSpPr>
        <p:spPr bwMode="auto">
          <a:xfrm>
            <a:off x="900113" y="836613"/>
            <a:ext cx="7467600" cy="136842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endParaRPr lang="en-AU" sz="2000">
              <a:latin typeface="Century Schoolbook" pitchFamily="18" charset="0"/>
            </a:endParaRPr>
          </a:p>
        </p:txBody>
      </p:sp>
      <p:sp>
        <p:nvSpPr>
          <p:cNvPr id="14340" name="Content Placeholder 2"/>
          <p:cNvSpPr txBox="1">
            <a:spLocks/>
          </p:cNvSpPr>
          <p:nvPr/>
        </p:nvSpPr>
        <p:spPr bwMode="auto">
          <a:xfrm>
            <a:off x="1835150" y="188913"/>
            <a:ext cx="6819900" cy="1800225"/>
          </a:xfrm>
          <a:prstGeom prst="rect">
            <a:avLst/>
          </a:prstGeom>
          <a:noFill/>
          <a:ln w="9525">
            <a:noFill/>
            <a:miter lim="800000"/>
            <a:headEnd/>
            <a:tailEnd/>
          </a:ln>
        </p:spPr>
        <p:txBody>
          <a:bodyPr/>
          <a:lstStyle/>
          <a:p>
            <a:pPr marL="273050" indent="-273050">
              <a:spcBef>
                <a:spcPts val="600"/>
              </a:spcBef>
              <a:buClr>
                <a:schemeClr val="accent1"/>
              </a:buClr>
              <a:buSzPct val="70000"/>
            </a:pPr>
            <a:r>
              <a:rPr lang="en-AU" sz="2000">
                <a:latin typeface="Century Schoolbook" pitchFamily="18" charset="0"/>
              </a:rPr>
              <a:t>Cont......</a:t>
            </a:r>
          </a:p>
          <a:p>
            <a:pPr marL="273050" indent="-273050">
              <a:spcBef>
                <a:spcPts val="600"/>
              </a:spcBef>
              <a:buClr>
                <a:schemeClr val="accent1"/>
              </a:buClr>
              <a:buSzPct val="70000"/>
              <a:buFont typeface="Arial" charset="0"/>
              <a:buChar char="•"/>
            </a:pPr>
            <a:r>
              <a:rPr lang="en-AU" sz="2000">
                <a:latin typeface="Century Schoolbook" pitchFamily="18" charset="0"/>
              </a:rPr>
              <a:t>Endurance athletes: increase ventricular size allows a larger amount of blood to be pumped into and out of the ventricles, resulting in an increased stroke volume (SV) and cardiac output (Q).</a:t>
            </a:r>
          </a:p>
        </p:txBody>
      </p:sp>
      <p:sp>
        <p:nvSpPr>
          <p:cNvPr id="14341" name="Content Placeholder 2"/>
          <p:cNvSpPr txBox="1">
            <a:spLocks/>
          </p:cNvSpPr>
          <p:nvPr/>
        </p:nvSpPr>
        <p:spPr bwMode="auto">
          <a:xfrm>
            <a:off x="2051050" y="2636838"/>
            <a:ext cx="6819900" cy="1800225"/>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Cardiac Hypertrophy leads to an increase in the capillary density and blood flow to the heart muscle. </a:t>
            </a:r>
          </a:p>
          <a:p>
            <a:pPr marL="273050" indent="-273050">
              <a:spcBef>
                <a:spcPts val="600"/>
              </a:spcBef>
              <a:buClr>
                <a:schemeClr val="accent1"/>
              </a:buClr>
              <a:buSzPct val="70000"/>
              <a:buFont typeface="Arial" charset="0"/>
              <a:buChar char="•"/>
            </a:pPr>
            <a:r>
              <a:rPr lang="en-AU" sz="2000">
                <a:latin typeface="Century Schoolbook" pitchFamily="18" charset="0"/>
              </a:rPr>
              <a:t>Increased oxygen and blood supply allows the heart to beat more strongly and efficiently during exercise and rest.</a:t>
            </a:r>
          </a:p>
        </p:txBody>
      </p:sp>
      <p:pic>
        <p:nvPicPr>
          <p:cNvPr id="14342" name="Picture 1" descr="C:\Documents and Settings\Teacher\Desktop\Gisborne Secondary College\Year 12\Scanned diagrams\2010_08_02\IMG.jpg"/>
          <p:cNvPicPr>
            <a:picLocks noChangeAspect="1" noChangeArrowheads="1"/>
          </p:cNvPicPr>
          <p:nvPr/>
        </p:nvPicPr>
        <p:blipFill>
          <a:blip r:embed="rId2" cstate="print"/>
          <a:srcRect/>
          <a:stretch>
            <a:fillRect/>
          </a:stretch>
        </p:blipFill>
        <p:spPr bwMode="auto">
          <a:xfrm>
            <a:off x="1979613" y="4292600"/>
            <a:ext cx="6867525" cy="236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sz="quarter" idx="1"/>
          </p:nvPr>
        </p:nvSpPr>
        <p:spPr/>
        <p:txBody>
          <a:bodyPr/>
          <a:lstStyle/>
          <a:p>
            <a:r>
              <a:rPr lang="en-AU" dirty="0" smtClean="0"/>
              <a:t>Increasing the number of capillaries around the muscle leads to an increase in the supply of oxygen and other nutrients and enhanced removal of waste products from the muscle. </a:t>
            </a:r>
          </a:p>
          <a:p>
            <a:endParaRPr lang="en-AU" dirty="0" smtClean="0"/>
          </a:p>
          <a:p>
            <a:r>
              <a:rPr lang="en-AU" dirty="0" smtClean="0"/>
              <a:t>Aerobic exercise can reduce the amount of LDL in the body and increase the HDL. LDL carry cholesterol to the arterial walls and deposit it there as plaque which narrows blood vessels and hinders blood flow.</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1258888" y="188913"/>
            <a:ext cx="7705725" cy="581025"/>
          </a:xfrm>
          <a:prstGeom prst="rect">
            <a:avLst/>
          </a:prstGeom>
        </p:spPr>
        <p:txBody>
          <a:bodyPr anchor="b">
            <a:normAutofit/>
          </a:bodyPr>
          <a:lstStyle/>
          <a:p>
            <a:pPr fontAlgn="auto">
              <a:spcAft>
                <a:spcPts val="0"/>
              </a:spcAft>
              <a:defRPr/>
            </a:pPr>
            <a:r>
              <a:rPr lang="en-AU" sz="2400" cap="small" dirty="0">
                <a:latin typeface="+mj-lt"/>
                <a:ea typeface="+mj-ea"/>
                <a:cs typeface="+mj-cs"/>
              </a:rPr>
              <a:t>Increased stroke volume of the heart</a:t>
            </a:r>
          </a:p>
        </p:txBody>
      </p:sp>
      <p:sp>
        <p:nvSpPr>
          <p:cNvPr id="15363" name="Content Placeholder 2"/>
          <p:cNvSpPr txBox="1">
            <a:spLocks/>
          </p:cNvSpPr>
          <p:nvPr/>
        </p:nvSpPr>
        <p:spPr bwMode="auto">
          <a:xfrm>
            <a:off x="1763713" y="836613"/>
            <a:ext cx="6819900" cy="2160587"/>
          </a:xfrm>
          <a:prstGeom prst="rect">
            <a:avLst/>
          </a:prstGeom>
          <a:noFill/>
          <a:ln w="9525">
            <a:noFill/>
            <a:miter lim="800000"/>
            <a:headEnd/>
            <a:tailEnd/>
          </a:ln>
        </p:spPr>
        <p:txBody>
          <a:bodyPr/>
          <a:lstStyle/>
          <a:p>
            <a:pPr marL="273050" indent="-273050">
              <a:spcBef>
                <a:spcPts val="600"/>
              </a:spcBef>
              <a:buClr>
                <a:schemeClr val="accent1"/>
              </a:buClr>
              <a:buSzPct val="70000"/>
              <a:buFont typeface="Arial" charset="0"/>
              <a:buChar char="•"/>
            </a:pPr>
            <a:r>
              <a:rPr lang="en-AU" sz="2000">
                <a:latin typeface="Century Schoolbook" pitchFamily="18" charset="0"/>
              </a:rPr>
              <a:t>With increased hypertrophy, comes an increased ability to eject a greater volume of blood with each beat.</a:t>
            </a:r>
          </a:p>
          <a:p>
            <a:pPr marL="273050" indent="-273050">
              <a:spcBef>
                <a:spcPts val="600"/>
              </a:spcBef>
              <a:buClr>
                <a:schemeClr val="accent1"/>
              </a:buClr>
              <a:buSzPct val="70000"/>
              <a:buFont typeface="Arial" charset="0"/>
              <a:buChar char="•"/>
            </a:pPr>
            <a:r>
              <a:rPr lang="en-AU" sz="2000">
                <a:latin typeface="Century Schoolbook" pitchFamily="18" charset="0"/>
              </a:rPr>
              <a:t>SV is greater at rest, during sub-maximal exercise and during maximal workloads for a trained athlete compared to an untrained one.</a:t>
            </a:r>
          </a:p>
          <a:p>
            <a:pPr marL="273050" indent="-273050">
              <a:spcBef>
                <a:spcPts val="600"/>
              </a:spcBef>
              <a:buClr>
                <a:schemeClr val="accent1"/>
              </a:buClr>
              <a:buSzPct val="70000"/>
            </a:pPr>
            <a:endParaRPr lang="en-AU" sz="2000">
              <a:latin typeface="Century Schoolbook" pitchFamily="18" charset="0"/>
            </a:endParaRPr>
          </a:p>
        </p:txBody>
      </p:sp>
      <p:sp>
        <p:nvSpPr>
          <p:cNvPr id="16" name="TextBox 15"/>
          <p:cNvSpPr txBox="1"/>
          <p:nvPr/>
        </p:nvSpPr>
        <p:spPr>
          <a:xfrm>
            <a:off x="1763713" y="3357563"/>
            <a:ext cx="7200900" cy="1630362"/>
          </a:xfrm>
          <a:prstGeom prst="rect">
            <a:avLst/>
          </a:prstGeom>
          <a:noFill/>
        </p:spPr>
        <p:txBody>
          <a:bodyPr>
            <a:spAutoFit/>
          </a:bodyPr>
          <a:lstStyle/>
          <a:p>
            <a:pPr algn="ctr">
              <a:defRPr/>
            </a:pPr>
            <a:r>
              <a:rPr lang="en-AU" sz="2000" b="1" u="sng" dirty="0">
                <a:latin typeface="+mn-lt"/>
              </a:rPr>
              <a:t>QUESTION</a:t>
            </a:r>
          </a:p>
          <a:p>
            <a:pPr algn="ctr">
              <a:defRPr/>
            </a:pPr>
            <a:r>
              <a:rPr lang="en-AU" sz="2000" b="1" dirty="0">
                <a:latin typeface="+mn-lt"/>
              </a:rPr>
              <a:t>Using your text book, discuss why females have a lower stroke volume compared to males under all exercise conditions. </a:t>
            </a:r>
          </a:p>
          <a:p>
            <a:pPr>
              <a:defRPr/>
            </a:pPr>
            <a:endParaRPr lang="en-AU" sz="2000" b="1" dirty="0">
              <a:latin typeface="+mn-lt"/>
            </a:endParaRPr>
          </a:p>
        </p:txBody>
      </p:sp>
      <p:sp>
        <p:nvSpPr>
          <p:cNvPr id="15365" name="Rectangle 17"/>
          <p:cNvSpPr>
            <a:spLocks noChangeArrowheads="1"/>
          </p:cNvSpPr>
          <p:nvPr/>
        </p:nvSpPr>
        <p:spPr bwMode="auto">
          <a:xfrm>
            <a:off x="2700338" y="6092825"/>
            <a:ext cx="5975350" cy="646113"/>
          </a:xfrm>
          <a:prstGeom prst="rect">
            <a:avLst/>
          </a:prstGeom>
          <a:noFill/>
          <a:ln w="9525">
            <a:noFill/>
            <a:miter lim="800000"/>
            <a:headEnd/>
            <a:tailEnd/>
          </a:ln>
        </p:spPr>
        <p:txBody>
          <a:bodyPr>
            <a:spAutoFit/>
          </a:bodyPr>
          <a:lstStyle/>
          <a:p>
            <a:r>
              <a:rPr lang="en-AU">
                <a:hlinkClick r:id="rId2"/>
              </a:rPr>
              <a:t>http://www.youtube.com/watch?v=O8ttt3M8qZM</a:t>
            </a:r>
            <a:endParaRPr lang="en-AU"/>
          </a:p>
          <a:p>
            <a:pPr algn="ctr"/>
            <a:endParaRPr lang="en-AU"/>
          </a:p>
        </p:txBody>
      </p:sp>
      <p:sp>
        <p:nvSpPr>
          <p:cNvPr id="19" name="TextBox 18"/>
          <p:cNvSpPr txBox="1"/>
          <p:nvPr/>
        </p:nvSpPr>
        <p:spPr>
          <a:xfrm>
            <a:off x="2268538" y="5732463"/>
            <a:ext cx="1511300" cy="369887"/>
          </a:xfrm>
          <a:prstGeom prst="rect">
            <a:avLst/>
          </a:prstGeom>
          <a:noFill/>
        </p:spPr>
        <p:txBody>
          <a:bodyPr>
            <a:spAutoFit/>
          </a:bodyPr>
          <a:lstStyle/>
          <a:p>
            <a:pPr>
              <a:defRPr/>
            </a:pPr>
            <a:r>
              <a:rPr lang="en-AU" b="1" u="sng" dirty="0">
                <a:latin typeface="+mn-lt"/>
              </a:rPr>
              <a:t>WATCH</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124</TotalTime>
  <Words>1342</Words>
  <Application>Microsoft Office PowerPoint</Application>
  <PresentationFormat>On-screen Show (4:3)</PresentationFormat>
  <Paragraphs>140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Oriel</vt:lpstr>
      <vt:lpstr>PowerPoint Presentation</vt:lpstr>
      <vt:lpstr>PowerPoint Presentation</vt:lpstr>
      <vt:lpstr>Aerobic and Anaerobic Training Methods</vt:lpstr>
      <vt:lpstr>Cardiovascular Training Adaptations</vt:lpstr>
      <vt:lpstr>Heart rate, stroke volume, cardiac output</vt:lpstr>
      <vt:lpstr>PowerPoint Presentation</vt:lpstr>
      <vt:lpstr>PowerPoint Presentation</vt:lpstr>
      <vt:lpstr>PowerPoint Presentation</vt:lpstr>
      <vt:lpstr>PowerPoint Presentation</vt:lpstr>
      <vt:lpstr>PowerPoint Presentation</vt:lpstr>
      <vt:lpstr>PowerPoint Presentation</vt:lpstr>
      <vt:lpstr>Task one:</vt:lpstr>
      <vt:lpstr>PowerPoint Presentation</vt:lpstr>
      <vt:lpstr>Blood</vt:lpstr>
      <vt:lpstr>PowerPoint Presentation</vt:lpstr>
      <vt:lpstr>PowerPoint Presentation</vt:lpstr>
      <vt:lpstr>PowerPoint Presentation</vt:lpstr>
      <vt:lpstr>PowerPoint Presentation</vt:lpstr>
      <vt:lpstr>PowerPoint Presentation</vt:lpstr>
      <vt:lpstr>PowerPoint Presentation</vt:lpstr>
      <vt:lpstr>Summary of aerobic training – cardiovascular adaptations</vt:lpstr>
    </vt:vector>
  </TitlesOfParts>
  <Company>Gisborne Secondary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Chronic Adaptations</dc:title>
  <dc:creator>Teacher</dc:creator>
  <cp:lastModifiedBy>Tenielle Brown</cp:lastModifiedBy>
  <cp:revision>22</cp:revision>
  <dcterms:created xsi:type="dcterms:W3CDTF">2011-07-25T10:33:43Z</dcterms:created>
  <dcterms:modified xsi:type="dcterms:W3CDTF">2012-08-02T04:32:36Z</dcterms:modified>
</cp:coreProperties>
</file>