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56" r:id="rId2"/>
    <p:sldId id="257" r:id="rId3"/>
    <p:sldId id="306" r:id="rId4"/>
    <p:sldId id="307" r:id="rId5"/>
    <p:sldId id="308" r:id="rId6"/>
    <p:sldId id="317" r:id="rId7"/>
    <p:sldId id="309" r:id="rId8"/>
    <p:sldId id="311" r:id="rId9"/>
    <p:sldId id="312" r:id="rId10"/>
    <p:sldId id="313" r:id="rId11"/>
    <p:sldId id="314" r:id="rId12"/>
    <p:sldId id="315" r:id="rId13"/>
    <p:sldId id="316" r:id="rId14"/>
    <p:sldId id="318" r:id="rId15"/>
    <p:sldId id="319" r:id="rId16"/>
    <p:sldId id="320" r:id="rId17"/>
    <p:sldId id="32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782" autoAdjust="0"/>
    <p:restoredTop sz="94660"/>
  </p:normalViewPr>
  <p:slideViewPr>
    <p:cSldViewPr>
      <p:cViewPr varScale="1">
        <p:scale>
          <a:sx n="95" d="100"/>
          <a:sy n="95" d="100"/>
        </p:scale>
        <p:origin x="-9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9EFE9-5221-451E-BBEE-4CF9760747A5}" type="datetimeFigureOut">
              <a:rPr lang="en-AU" smtClean="0"/>
              <a:pPr/>
              <a:t>1/12/2010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444CA-9F03-4EAB-884F-0B288F6BC014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425DC-1587-4788-A1E5-80C564F79716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4EFE3-8397-4FCF-8D5B-3E587184D9D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86506-0F58-4967-8B96-EDF5CFCF5C90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65648-D467-41C3-AF17-658140B60BA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788F3-7BEA-4A8F-B34A-39E3013BA6B5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907B4-A952-470E-AD84-6C8B00BFDD5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2084D-7901-41EF-B081-4D0B2D5D6159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C217E-FAB5-4121-9FBD-5E9F202E2DC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10020-BD34-45A2-979D-44AD76791B2A}" type="datetime1">
              <a:rPr lang="en-US" smtClean="0"/>
              <a:t>12/1/2010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CE8F2-D1F9-4D7F-84D2-D390D5009B7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9E593-32F3-4713-8287-117C54AAE5EE}" type="datetime1">
              <a:rPr lang="en-US" smtClean="0"/>
              <a:t>12/1/2010</a:t>
            </a:fld>
            <a:endParaRPr lang="en-A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CC093-14CE-41D2-B830-A63EA80C3A0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333EC-034E-4EB2-BE9F-6DC2552E1774}" type="datetime1">
              <a:rPr lang="en-US" smtClean="0"/>
              <a:t>12/1/2010</a:t>
            </a:fld>
            <a:endParaRPr lang="en-A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DEA6A-DB46-4E19-9B82-64C0A4E3B99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553A1-E3C5-47CC-AC98-097F6884BA9A}" type="datetime1">
              <a:rPr lang="en-US" smtClean="0"/>
              <a:t>12/1/2010</a:t>
            </a:fld>
            <a:endParaRPr lang="en-A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1B179-F1F3-4CF6-BE31-2687BE9E8CE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738F-95B0-44DF-B9FA-5CA0D6F7E8B0}" type="datetime1">
              <a:rPr lang="en-US" smtClean="0"/>
              <a:t>12/1/2010</a:t>
            </a:fld>
            <a:endParaRPr lang="en-A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CCB7D-4B4E-43E4-80CF-74AF1FC3843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E2345-5CB6-4BE3-B420-CA35DE5C431B}" type="datetime1">
              <a:rPr lang="en-US" smtClean="0"/>
              <a:t>12/1/2010</a:t>
            </a:fld>
            <a:endParaRPr lang="en-A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349EA-176B-4F72-9AC9-D4E42165E6E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CC6D4-873F-4F53-94E7-A07E010F6B17}" type="datetime1">
              <a:rPr lang="en-US" smtClean="0"/>
              <a:t>12/1/2010</a:t>
            </a:fld>
            <a:endParaRPr lang="en-A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528E5-87CE-4819-B6B5-B9432992981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37FDD1-4B13-4010-AAD4-DCF969609D74}" type="datetime1">
              <a:rPr lang="en-US" smtClean="0"/>
              <a:t>12/1/2010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AU" smtClean="0"/>
              <a:t>© Cengage Learning Australia 2011</a:t>
            </a:r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702F22-9C8E-4ECD-A870-552F35E0382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793" r:id="rId2"/>
    <p:sldLayoutId id="2147483802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803" r:id="rId9"/>
    <p:sldLayoutId id="2147483799" r:id="rId10"/>
    <p:sldLayoutId id="2147483800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3528" y="2348880"/>
          <a:ext cx="8572560" cy="4114518"/>
        </p:xfrm>
        <a:graphic>
          <a:graphicData uri="http://schemas.openxmlformats.org/drawingml/2006/table">
            <a:tbl>
              <a:tblPr/>
              <a:tblGrid>
                <a:gridCol w="4142234"/>
                <a:gridCol w="4430326"/>
              </a:tblGrid>
              <a:tr h="648469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AU" sz="2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KEY KNOWLEDGE</a:t>
                      </a:r>
                      <a:endParaRPr lang="en-AU" sz="20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AU" sz="20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KEY SKILLS</a:t>
                      </a:r>
                      <a:endParaRPr lang="en-AU" sz="20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5412" marR="6541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6604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Australian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National Physical Activity Guidelines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(NPAG) for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all stages of the lifespan and the various associated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dimensions</a:t>
                      </a:r>
                      <a:endParaRPr lang="en-A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How much physical activity and sedentary behaviours do Australians exhibit?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escribe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and assess adherence to the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NPAG for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all ages across the lifespan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Collect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data, </a:t>
                      </a:r>
                      <a:r>
                        <a:rPr lang="en-AU" sz="1600" b="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analyse and report on current prevalence of physical activity and sedentary behaviour in </a:t>
                      </a:r>
                      <a:r>
                        <a:rPr lang="en-AU" sz="1600" b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Australia.</a:t>
                      </a:r>
                      <a:endParaRPr lang="en-AU" sz="1600" b="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512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24744"/>
            <a:ext cx="63277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827584" y="764704"/>
            <a:ext cx="75612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Sufficient physical activity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127500"/>
            <a:ext cx="1979612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122539"/>
            <a:ext cx="4535909" cy="273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640238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789040"/>
            <a:ext cx="6210300" cy="290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4"/>
            <a:ext cx="8015287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981075"/>
            <a:ext cx="2509838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628775"/>
            <a:ext cx="73691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556792"/>
            <a:ext cx="903605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701675"/>
            <a:ext cx="6985000" cy="615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0808"/>
            <a:ext cx="6057900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827584" y="764704"/>
            <a:ext cx="806526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Youth adherence to National Guidelines for sedentary behaviour </a:t>
            </a:r>
            <a:r>
              <a:rPr lang="en-AU" dirty="0"/>
              <a:t>(screen time)</a:t>
            </a: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49712"/>
            <a:ext cx="60388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2" y="1556792"/>
            <a:ext cx="865028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611560" y="1052736"/>
            <a:ext cx="80645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dirty="0"/>
              <a:t>The </a:t>
            </a:r>
            <a:r>
              <a:rPr lang="en-AU" sz="2400" b="1" dirty="0">
                <a:solidFill>
                  <a:srgbClr val="0070C0"/>
                </a:solidFill>
              </a:rPr>
              <a:t>National Physical Activity Guidelines </a:t>
            </a:r>
            <a:r>
              <a:rPr lang="en-AU" dirty="0"/>
              <a:t>are a minimum recommendation for good health, rather than attainment of high physical fitness</a:t>
            </a:r>
            <a:r>
              <a:rPr lang="en-AU" dirty="0" smtClean="0"/>
              <a:t>.</a:t>
            </a:r>
            <a:endParaRPr lang="en-AU" dirty="0"/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564904"/>
            <a:ext cx="6769100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11560" y="2276872"/>
            <a:ext cx="3668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dirty="0" smtClean="0">
                <a:solidFill>
                  <a:srgbClr val="0070C0"/>
                </a:solidFill>
              </a:rPr>
              <a:t>Young Children (birth – 5 years)</a:t>
            </a:r>
            <a:endParaRPr lang="en-AU" b="1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6408712" cy="304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645024"/>
            <a:ext cx="6582721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21188"/>
            <a:ext cx="2303462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7339013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827584" y="836712"/>
            <a:ext cx="75612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Children &amp; youth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573016"/>
            <a:ext cx="73453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770437"/>
            <a:ext cx="68643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764704"/>
            <a:ext cx="6842125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068960"/>
            <a:ext cx="6913563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827584" y="836712"/>
            <a:ext cx="806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Older </a:t>
            </a:r>
            <a:r>
              <a:rPr lang="en-AU" sz="3200" b="1" dirty="0" smtClean="0">
                <a:solidFill>
                  <a:srgbClr val="0070C0"/>
                </a:solidFill>
              </a:rPr>
              <a:t>adults and overweight people</a:t>
            </a:r>
            <a:endParaRPr lang="en-AU" sz="3200" b="1" dirty="0">
              <a:solidFill>
                <a:srgbClr val="FF0000"/>
              </a:solidFill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71600" y="1484784"/>
            <a:ext cx="7048160" cy="5229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33913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827584" y="836712"/>
            <a:ext cx="6192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sz="3200" b="1" dirty="0">
                <a:solidFill>
                  <a:srgbClr val="0070C0"/>
                </a:solidFill>
              </a:rPr>
              <a:t>How active are Australians?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92587"/>
            <a:ext cx="8243887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24744"/>
            <a:ext cx="62103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167187"/>
            <a:ext cx="6186487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611560" y="836712"/>
            <a:ext cx="5688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srgbClr val="0070C0"/>
                </a:solidFill>
              </a:rPr>
              <a:t>Average duration of physical </a:t>
            </a:r>
            <a:r>
              <a:rPr lang="en-AU" sz="2400" b="1" dirty="0" smtClean="0">
                <a:solidFill>
                  <a:srgbClr val="0070C0"/>
                </a:solidFill>
              </a:rPr>
              <a:t>activity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611560" y="4077072"/>
            <a:ext cx="4665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 smtClean="0">
                <a:solidFill>
                  <a:srgbClr val="0070C0"/>
                </a:solidFill>
              </a:rPr>
              <a:t>Frequency of activity sessions</a:t>
            </a:r>
            <a:endParaRPr lang="en-AU" sz="2400" b="1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33138" y="6611779"/>
            <a:ext cx="22108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 smtClean="0">
                <a:solidFill>
                  <a:srgbClr val="04617B">
                    <a:shade val="90000"/>
                  </a:srgbClr>
                </a:solidFill>
                <a:latin typeface="Arial" pitchFamily="34" charset="0"/>
                <a:cs typeface="Arial" pitchFamily="34" charset="0"/>
              </a:rPr>
              <a:t>© Cengage Learning Australia 2011</a:t>
            </a:r>
            <a:endParaRPr lang="en-AU" sz="1000" dirty="0">
              <a:solidFill>
                <a:srgbClr val="04617B">
                  <a:shade val="9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113</TotalTime>
  <Words>216</Words>
  <Application>Microsoft Office PowerPoint</Application>
  <PresentationFormat>On-screen Show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rma</dc:creator>
  <cp:lastModifiedBy>Jane Adams</cp:lastModifiedBy>
  <cp:revision>39</cp:revision>
  <dcterms:created xsi:type="dcterms:W3CDTF">2010-06-23T00:57:57Z</dcterms:created>
  <dcterms:modified xsi:type="dcterms:W3CDTF">2010-12-01T01:20:28Z</dcterms:modified>
</cp:coreProperties>
</file>