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5"/>
  </p:notesMasterIdLst>
  <p:sldIdLst>
    <p:sldId id="256" r:id="rId2"/>
    <p:sldId id="257" r:id="rId3"/>
    <p:sldId id="258" r:id="rId4"/>
    <p:sldId id="313" r:id="rId5"/>
    <p:sldId id="314" r:id="rId6"/>
    <p:sldId id="315" r:id="rId7"/>
    <p:sldId id="316" r:id="rId8"/>
    <p:sldId id="317" r:id="rId9"/>
    <p:sldId id="319" r:id="rId10"/>
    <p:sldId id="318" r:id="rId11"/>
    <p:sldId id="320" r:id="rId12"/>
    <p:sldId id="321" r:id="rId13"/>
    <p:sldId id="322" r:id="rId1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782" autoAdjust="0"/>
    <p:restoredTop sz="94660"/>
  </p:normalViewPr>
  <p:slideViewPr>
    <p:cSldViewPr>
      <p:cViewPr>
        <p:scale>
          <a:sx n="90" d="100"/>
          <a:sy n="90" d="100"/>
        </p:scale>
        <p:origin x="-246" y="-3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391091-D2BB-4D1F-9F00-BEAA361A863A}" type="datetimeFigureOut">
              <a:rPr lang="en-AU" smtClean="0"/>
              <a:pPr/>
              <a:t>1/12/2010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65028E-AFB4-4AA3-824C-28F5C3E3C83F}" type="slidenum">
              <a:rPr lang="en-AU" smtClean="0"/>
              <a:pPr/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BF3135-E069-40CF-BDB4-78E748B9E4DF}" type="datetime1">
              <a:rPr lang="en-US" smtClean="0"/>
              <a:t>12/1/2010</a:t>
            </a:fld>
            <a:endParaRPr lang="en-AU"/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AU" smtClean="0"/>
              <a:t>© Cengage Learning Australia 2011</a:t>
            </a:r>
            <a:endParaRPr lang="en-AU"/>
          </a:p>
        </p:txBody>
      </p:sp>
      <p:sp>
        <p:nvSpPr>
          <p:cNvPr id="6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6DFF72-BEAC-49D4-95CD-434C72176D49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254D1D-758A-4AE9-80C8-35A06A5F7CA0}" type="datetime1">
              <a:rPr lang="en-US" smtClean="0"/>
              <a:t>12/1/2010</a:t>
            </a:fld>
            <a:endParaRPr lang="en-AU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AU" smtClean="0"/>
              <a:t>© Cengage Learning Australia 2011</a:t>
            </a:r>
            <a:endParaRPr lang="en-AU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D15C28-8789-425B-9EB5-26D2D8C4EAB6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847758-6F1B-414A-9686-1C853AF9FFC1}" type="datetime1">
              <a:rPr lang="en-US" smtClean="0"/>
              <a:t>12/1/2010</a:t>
            </a:fld>
            <a:endParaRPr lang="en-AU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AU" smtClean="0"/>
              <a:t>© Cengage Learning Australia 2011</a:t>
            </a:r>
            <a:endParaRPr lang="en-AU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41BDF3-C259-4407-AA38-3154ED7181DE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E8E222-7EAE-4145-AA01-BE83D967E803}" type="datetime1">
              <a:rPr lang="en-US" smtClean="0"/>
              <a:t>12/1/2010</a:t>
            </a:fld>
            <a:endParaRPr lang="en-AU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AU" smtClean="0"/>
              <a:t>© Cengage Learning Australia 2011</a:t>
            </a:r>
            <a:endParaRPr lang="en-AU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D394D1-965F-491E-9023-DEBF866B9AE2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5670FF-DD85-4057-A2FE-AD5A5254E302}" type="datetime1">
              <a:rPr lang="en-US" smtClean="0"/>
              <a:t>12/1/2010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AU" smtClean="0"/>
              <a:t>© Cengage Learning Australia 2011</a:t>
            </a: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A2AD24-38EA-4FA1-BE46-3DA9BCC463E8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43FAB3-C1F6-4C05-A357-85302E3BAB3E}" type="datetime1">
              <a:rPr lang="en-US" smtClean="0"/>
              <a:t>12/1/2010</a:t>
            </a:fld>
            <a:endParaRPr lang="en-AU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AU" smtClean="0"/>
              <a:t>© Cengage Learning Australia 2011</a:t>
            </a:r>
            <a:endParaRPr lang="en-AU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0BA11D-0B7B-47C5-B6F1-5ED78C60422A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8BF9C-C2CF-4763-A7CB-0F92C547E099}" type="datetime1">
              <a:rPr lang="en-US" smtClean="0"/>
              <a:t>12/1/2010</a:t>
            </a:fld>
            <a:endParaRPr lang="en-AU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AU" smtClean="0"/>
              <a:t>© Cengage Learning Australia 2011</a:t>
            </a:r>
            <a:endParaRPr lang="en-AU"/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6A4130-A3D9-4A9C-B391-639CC48EFA1D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01689E-4FDB-467A-A0F1-30F0691F9BC8}" type="datetime1">
              <a:rPr lang="en-US" smtClean="0"/>
              <a:t>12/1/2010</a:t>
            </a:fld>
            <a:endParaRPr lang="en-AU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AU" smtClean="0"/>
              <a:t>© Cengage Learning Australia 2011</a:t>
            </a:r>
            <a:endParaRPr lang="en-AU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DA5AC4-C37E-4C81-83E9-030C028898B8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F2A317-093A-419E-A9AA-6C7A5F2D7FF9}" type="datetime1">
              <a:rPr lang="en-US" smtClean="0"/>
              <a:t>12/1/2010</a:t>
            </a:fld>
            <a:endParaRPr lang="en-AU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AU" smtClean="0"/>
              <a:t>© Cengage Learning Australia 2011</a:t>
            </a:r>
            <a:endParaRPr lang="en-AU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A502BA-0A1A-4C71-ADB4-9797868AAEF5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D14724-7AA0-4280-84CF-A1BFB8C7463B}" type="datetime1">
              <a:rPr lang="en-US" smtClean="0"/>
              <a:t>12/1/2010</a:t>
            </a:fld>
            <a:endParaRPr lang="en-AU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AU" smtClean="0"/>
              <a:t>© Cengage Learning Australia 2011</a:t>
            </a:r>
            <a:endParaRPr lang="en-AU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8392EF-BBE5-4474-8540-73815E78E150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ight Triangle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D912F7-D297-4315-B801-30EF4E139980}" type="datetime1">
              <a:rPr lang="en-US" smtClean="0"/>
              <a:t>12/1/2010</a:t>
            </a:fld>
            <a:endParaRPr lang="en-A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AU" smtClean="0"/>
              <a:t>© Cengage Learning Australia 2011</a:t>
            </a:r>
            <a:endParaRPr lang="en-A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963E88-01AA-4EA8-81DF-FF99342F450D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F4D37A0-BE31-4914-896A-98EDF3336FB5}" type="datetime1">
              <a:rPr lang="en-US" smtClean="0"/>
              <a:t>12/1/2010</a:t>
            </a:fld>
            <a:endParaRPr lang="en-A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AU" smtClean="0"/>
              <a:t>© Cengage Learning Australia 2011</a:t>
            </a:r>
            <a:endParaRPr lang="en-A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B30F9E7-8C17-4A13-9FD5-8C0AF41559A7}" type="slidenum">
              <a:rPr lang="en-AU"/>
              <a:pPr>
                <a:defRPr/>
              </a:pPr>
              <a:t>‹#›</a:t>
            </a:fld>
            <a:endParaRPr lang="en-AU"/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65" r:id="rId2"/>
    <p:sldLayoutId id="2147483774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5" r:id="rId9"/>
    <p:sldLayoutId id="2147483771" r:id="rId10"/>
    <p:sldLayoutId id="2147483772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395536" y="2276872"/>
          <a:ext cx="8462774" cy="4464496"/>
        </p:xfrm>
        <a:graphic>
          <a:graphicData uri="http://schemas.openxmlformats.org/drawingml/2006/table">
            <a:tbl>
              <a:tblPr/>
              <a:tblGrid>
                <a:gridCol w="4347847"/>
                <a:gridCol w="4114927"/>
              </a:tblGrid>
              <a:tr h="511805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None/>
                      </a:pPr>
                      <a:r>
                        <a:rPr lang="en-AU" sz="20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KEY KNOWLEDGE</a:t>
                      </a:r>
                      <a:endParaRPr lang="en-AU" sz="20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5412" marR="65412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None/>
                      </a:pPr>
                      <a:r>
                        <a:rPr lang="en-AU" sz="20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KEY SKILLS</a:t>
                      </a:r>
                      <a:endParaRPr lang="en-AU" sz="20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5412" marR="65412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952691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AU" sz="16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What </a:t>
                      </a:r>
                      <a:r>
                        <a:rPr lang="en-AU" sz="16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is physical activity, inactivity and sedentary behaviour?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AU" sz="16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T</a:t>
                      </a:r>
                      <a:r>
                        <a:rPr lang="en-AU" sz="16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he </a:t>
                      </a:r>
                      <a:r>
                        <a:rPr lang="en-AU" sz="16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physical, social and emotional health benefits associated with participation in regular physical </a:t>
                      </a:r>
                      <a:r>
                        <a:rPr lang="en-AU" sz="16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activity</a:t>
                      </a:r>
                      <a:endParaRPr lang="en-AU" sz="16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AU" sz="16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T</a:t>
                      </a:r>
                      <a:r>
                        <a:rPr lang="en-AU" sz="16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he </a:t>
                      </a:r>
                      <a:r>
                        <a:rPr lang="en-AU" sz="16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health risks associated with physical inactivity including type-2 diabetes, obesity and  a range of cardiovascular </a:t>
                      </a:r>
                      <a:r>
                        <a:rPr lang="en-AU" sz="16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diseases.</a:t>
                      </a:r>
                      <a:endParaRPr lang="en-AU" sz="16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AU" sz="16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</a:t>
                      </a:r>
                      <a:r>
                        <a:rPr lang="en-AU" sz="16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ontrast </a:t>
                      </a:r>
                      <a:r>
                        <a:rPr lang="en-AU" sz="16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physical activity, inactivity and sedentary behaviours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AU" sz="16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P</a:t>
                      </a:r>
                      <a:r>
                        <a:rPr lang="en-AU" sz="16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articipate </a:t>
                      </a:r>
                      <a:r>
                        <a:rPr lang="en-AU" sz="16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in a range of physical activities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AU" sz="16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</a:t>
                      </a:r>
                      <a:r>
                        <a:rPr lang="en-AU" sz="16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ollect </a:t>
                      </a:r>
                      <a:r>
                        <a:rPr lang="en-AU" sz="16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and summarise the physical, social and emotional health benefits associated with physical </a:t>
                      </a:r>
                      <a:r>
                        <a:rPr lang="en-AU" sz="16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activity</a:t>
                      </a:r>
                      <a:endParaRPr lang="en-AU" sz="16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AU" sz="16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A</a:t>
                      </a:r>
                      <a:r>
                        <a:rPr lang="en-AU" sz="16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ppreciate </a:t>
                      </a:r>
                      <a:r>
                        <a:rPr lang="en-AU" sz="16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the results and outcomes associated with physical inactivity and sedentary </a:t>
                      </a:r>
                      <a:r>
                        <a:rPr lang="en-AU" sz="16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behaviour.</a:t>
                      </a:r>
                      <a:endParaRPr lang="en-AU" sz="16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pic>
        <p:nvPicPr>
          <p:cNvPr id="5127" name="Picture 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2060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6933138" y="6611779"/>
            <a:ext cx="221086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00" dirty="0" smtClean="0">
                <a:solidFill>
                  <a:srgbClr val="04617B">
                    <a:shade val="90000"/>
                  </a:srgbClr>
                </a:solidFill>
                <a:latin typeface="Arial" pitchFamily="34" charset="0"/>
                <a:cs typeface="Arial" pitchFamily="34" charset="0"/>
              </a:rPr>
              <a:t>© Cengage Learning Australia 2011</a:t>
            </a:r>
            <a:endParaRPr lang="en-AU" sz="1000" dirty="0">
              <a:solidFill>
                <a:srgbClr val="04617B">
                  <a:shade val="90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388941" y="620688"/>
            <a:ext cx="5755059" cy="623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TextBox 1"/>
          <p:cNvSpPr txBox="1">
            <a:spLocks noChangeArrowheads="1"/>
          </p:cNvSpPr>
          <p:nvPr/>
        </p:nvSpPr>
        <p:spPr bwMode="auto">
          <a:xfrm>
            <a:off x="899592" y="2060848"/>
            <a:ext cx="3528392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AU" sz="3200" b="1" dirty="0" smtClean="0">
                <a:solidFill>
                  <a:srgbClr val="7030A0"/>
                </a:solidFill>
              </a:rPr>
              <a:t>Time</a:t>
            </a:r>
            <a:r>
              <a:rPr lang="en-AU" sz="3200" dirty="0" smtClean="0"/>
              <a:t> </a:t>
            </a:r>
            <a:r>
              <a:rPr lang="en-AU" dirty="0"/>
              <a:t>= how long the action lasts for within a given time period = </a:t>
            </a:r>
            <a:r>
              <a:rPr lang="en-AU" b="1" dirty="0" smtClean="0">
                <a:solidFill>
                  <a:srgbClr val="7030A0"/>
                </a:solidFill>
              </a:rPr>
              <a:t>‘</a:t>
            </a:r>
            <a:r>
              <a:rPr lang="en-AU" b="1" dirty="0" smtClean="0">
                <a:solidFill>
                  <a:srgbClr val="7030A0"/>
                </a:solidFill>
              </a:rPr>
              <a:t>bout</a:t>
            </a:r>
            <a:r>
              <a:rPr lang="en-AU" b="1" dirty="0" smtClean="0">
                <a:solidFill>
                  <a:srgbClr val="7030A0"/>
                </a:solidFill>
              </a:rPr>
              <a:t>’</a:t>
            </a:r>
            <a:endParaRPr lang="en-AU" b="1" dirty="0">
              <a:solidFill>
                <a:srgbClr val="7030A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27584" y="908720"/>
            <a:ext cx="4572000" cy="86177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sz="3200" b="1" dirty="0" smtClean="0">
                <a:solidFill>
                  <a:srgbClr val="7030A0"/>
                </a:solidFill>
              </a:rPr>
              <a:t>Type</a:t>
            </a:r>
            <a:r>
              <a:rPr lang="en-AU" sz="3200" dirty="0" smtClean="0"/>
              <a:t> </a:t>
            </a:r>
            <a:r>
              <a:rPr lang="en-AU" dirty="0" smtClean="0"/>
              <a:t>= different categories of physical activity  </a:t>
            </a:r>
            <a:endParaRPr lang="en-AU" dirty="0"/>
          </a:p>
        </p:txBody>
      </p:sp>
      <p:sp>
        <p:nvSpPr>
          <p:cNvPr id="6" name="Rectangle 5"/>
          <p:cNvSpPr/>
          <p:nvPr/>
        </p:nvSpPr>
        <p:spPr>
          <a:xfrm>
            <a:off x="0" y="6611779"/>
            <a:ext cx="221086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00" dirty="0" smtClean="0">
                <a:solidFill>
                  <a:srgbClr val="04617B">
                    <a:shade val="90000"/>
                  </a:srgbClr>
                </a:solidFill>
                <a:latin typeface="Arial" pitchFamily="34" charset="0"/>
                <a:cs typeface="Arial" pitchFamily="34" charset="0"/>
              </a:rPr>
              <a:t>© Cengage Learning Australia 2011</a:t>
            </a:r>
            <a:endParaRPr lang="en-AU" sz="1000" dirty="0">
              <a:solidFill>
                <a:srgbClr val="04617B">
                  <a:shade val="90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1"/>
          <p:cNvSpPr txBox="1">
            <a:spLocks noChangeArrowheads="1"/>
          </p:cNvSpPr>
          <p:nvPr/>
        </p:nvSpPr>
        <p:spPr bwMode="auto">
          <a:xfrm>
            <a:off x="827584" y="908720"/>
            <a:ext cx="777686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AU" sz="2400" b="1" dirty="0">
                <a:solidFill>
                  <a:srgbClr val="7030A0"/>
                </a:solidFill>
              </a:rPr>
              <a:t>Benefits of </a:t>
            </a:r>
            <a:r>
              <a:rPr lang="en-AU" sz="2400" b="1" dirty="0" smtClean="0">
                <a:solidFill>
                  <a:srgbClr val="7030A0"/>
                </a:solidFill>
              </a:rPr>
              <a:t>regular participation </a:t>
            </a:r>
            <a:r>
              <a:rPr lang="en-AU" sz="2400" b="1" dirty="0">
                <a:solidFill>
                  <a:srgbClr val="7030A0"/>
                </a:solidFill>
              </a:rPr>
              <a:t>in </a:t>
            </a:r>
            <a:r>
              <a:rPr lang="en-AU" sz="2400" b="1" dirty="0" smtClean="0">
                <a:solidFill>
                  <a:srgbClr val="7030A0"/>
                </a:solidFill>
              </a:rPr>
              <a:t>physical </a:t>
            </a:r>
            <a:r>
              <a:rPr lang="en-AU" sz="2400" b="1" dirty="0">
                <a:solidFill>
                  <a:srgbClr val="7030A0"/>
                </a:solidFill>
              </a:rPr>
              <a:t>activity</a:t>
            </a:r>
          </a:p>
        </p:txBody>
      </p:sp>
      <p:pic>
        <p:nvPicPr>
          <p:cNvPr id="1536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484784"/>
            <a:ext cx="3240087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1556792"/>
            <a:ext cx="2960688" cy="195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3861048"/>
            <a:ext cx="2733675" cy="165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6933138" y="6611779"/>
            <a:ext cx="221086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00" dirty="0" smtClean="0">
                <a:solidFill>
                  <a:srgbClr val="04617B">
                    <a:shade val="90000"/>
                  </a:srgbClr>
                </a:solidFill>
                <a:latin typeface="Arial" pitchFamily="34" charset="0"/>
                <a:cs typeface="Arial" pitchFamily="34" charset="0"/>
              </a:rPr>
              <a:t>© Cengage Learning Australia 2011</a:t>
            </a:r>
            <a:endParaRPr lang="en-AU" sz="1000" dirty="0">
              <a:solidFill>
                <a:srgbClr val="04617B">
                  <a:shade val="90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556792"/>
            <a:ext cx="2759075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Rectangle 2"/>
          <p:cNvSpPr>
            <a:spLocks noChangeArrowheads="1"/>
          </p:cNvSpPr>
          <p:nvPr/>
        </p:nvSpPr>
        <p:spPr bwMode="auto">
          <a:xfrm>
            <a:off x="827584" y="908720"/>
            <a:ext cx="770413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AU" sz="2400" b="1" dirty="0">
                <a:solidFill>
                  <a:srgbClr val="7030A0"/>
                </a:solidFill>
              </a:rPr>
              <a:t>Benefits of </a:t>
            </a:r>
            <a:r>
              <a:rPr lang="en-AU" sz="2400" b="1" dirty="0" smtClean="0">
                <a:solidFill>
                  <a:srgbClr val="7030A0"/>
                </a:solidFill>
              </a:rPr>
              <a:t>participation </a:t>
            </a:r>
            <a:r>
              <a:rPr lang="en-AU" sz="2400" b="1" dirty="0">
                <a:solidFill>
                  <a:srgbClr val="7030A0"/>
                </a:solidFill>
              </a:rPr>
              <a:t>in regular physical activity</a:t>
            </a:r>
          </a:p>
        </p:txBody>
      </p:sp>
      <p:pic>
        <p:nvPicPr>
          <p:cNvPr id="1638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69918" y="1556792"/>
            <a:ext cx="1873374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872" y="1556792"/>
            <a:ext cx="2325108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568" y="3645024"/>
            <a:ext cx="2571750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47864" y="3645024"/>
            <a:ext cx="2305050" cy="200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6933138" y="6611779"/>
            <a:ext cx="221086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00" dirty="0" smtClean="0">
                <a:solidFill>
                  <a:srgbClr val="04617B">
                    <a:shade val="90000"/>
                  </a:srgbClr>
                </a:solidFill>
                <a:latin typeface="Arial" pitchFamily="34" charset="0"/>
                <a:cs typeface="Arial" pitchFamily="34" charset="0"/>
              </a:rPr>
              <a:t>© Cengage Learning Australia 2011</a:t>
            </a:r>
            <a:endParaRPr lang="en-AU" sz="1000" dirty="0">
              <a:solidFill>
                <a:srgbClr val="04617B">
                  <a:shade val="90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538412"/>
            <a:ext cx="7086600" cy="431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TextBox 1"/>
          <p:cNvSpPr txBox="1">
            <a:spLocks noChangeArrowheads="1"/>
          </p:cNvSpPr>
          <p:nvPr/>
        </p:nvSpPr>
        <p:spPr bwMode="auto">
          <a:xfrm>
            <a:off x="611560" y="1772816"/>
            <a:ext cx="5040560" cy="1008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numCol="2">
            <a:noAutofit/>
          </a:bodyPr>
          <a:lstStyle/>
          <a:p>
            <a:pPr>
              <a:buFont typeface="Arial" charset="0"/>
              <a:buChar char="•"/>
            </a:pPr>
            <a:r>
              <a:rPr lang="en-AU" sz="1600" b="1" dirty="0" smtClean="0">
                <a:solidFill>
                  <a:srgbClr val="7030A0"/>
                </a:solidFill>
              </a:rPr>
              <a:t> type-2 </a:t>
            </a:r>
            <a:r>
              <a:rPr lang="en-AU" sz="1600" b="1" dirty="0">
                <a:solidFill>
                  <a:srgbClr val="7030A0"/>
                </a:solidFill>
              </a:rPr>
              <a:t>diabetes</a:t>
            </a:r>
          </a:p>
          <a:p>
            <a:pPr>
              <a:buFont typeface="Arial" charset="0"/>
              <a:buChar char="•"/>
            </a:pPr>
            <a:r>
              <a:rPr lang="en-AU" sz="1600" b="1" dirty="0" smtClean="0">
                <a:solidFill>
                  <a:srgbClr val="7030A0"/>
                </a:solidFill>
              </a:rPr>
              <a:t> obesity</a:t>
            </a:r>
            <a:endParaRPr lang="en-AU" sz="1600" b="1" dirty="0">
              <a:solidFill>
                <a:srgbClr val="7030A0"/>
              </a:solidFill>
            </a:endParaRPr>
          </a:p>
          <a:p>
            <a:pPr>
              <a:buFont typeface="Arial" charset="0"/>
              <a:buChar char="•"/>
            </a:pPr>
            <a:r>
              <a:rPr lang="en-AU" sz="1600" b="1" dirty="0" smtClean="0">
                <a:solidFill>
                  <a:srgbClr val="7030A0"/>
                </a:solidFill>
              </a:rPr>
              <a:t> hypertension</a:t>
            </a:r>
            <a:endParaRPr lang="en-AU" sz="1600" b="1" dirty="0">
              <a:solidFill>
                <a:srgbClr val="7030A0"/>
              </a:solidFill>
            </a:endParaRPr>
          </a:p>
          <a:p>
            <a:pPr>
              <a:buFont typeface="Arial" charset="0"/>
              <a:buChar char="•"/>
            </a:pPr>
            <a:r>
              <a:rPr lang="en-AU" sz="1600" b="1" dirty="0" smtClean="0">
                <a:solidFill>
                  <a:srgbClr val="7030A0"/>
                </a:solidFill>
              </a:rPr>
              <a:t> high cholesterol levels</a:t>
            </a:r>
            <a:endParaRPr lang="en-AU" sz="1600" b="1" dirty="0">
              <a:solidFill>
                <a:srgbClr val="7030A0"/>
              </a:solidFill>
            </a:endParaRPr>
          </a:p>
          <a:p>
            <a:pPr>
              <a:buFont typeface="Arial" charset="0"/>
              <a:buChar char="•"/>
            </a:pPr>
            <a:r>
              <a:rPr lang="en-AU" sz="1600" b="1" dirty="0" smtClean="0">
                <a:solidFill>
                  <a:srgbClr val="7030A0"/>
                </a:solidFill>
              </a:rPr>
              <a:t> cardiovascular </a:t>
            </a:r>
            <a:r>
              <a:rPr lang="en-AU" sz="1600" b="1" dirty="0">
                <a:solidFill>
                  <a:srgbClr val="7030A0"/>
                </a:solidFill>
              </a:rPr>
              <a:t>disease</a:t>
            </a:r>
          </a:p>
        </p:txBody>
      </p:sp>
      <p:pic>
        <p:nvPicPr>
          <p:cNvPr id="1741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888" y="0"/>
            <a:ext cx="3059112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827584" y="908720"/>
            <a:ext cx="45365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2400" b="1" dirty="0" smtClean="0">
                <a:solidFill>
                  <a:srgbClr val="7030A0"/>
                </a:solidFill>
              </a:rPr>
              <a:t>Health risks associated with inactivity</a:t>
            </a:r>
            <a:endParaRPr lang="en-AU" sz="2400" b="1" dirty="0">
              <a:solidFill>
                <a:srgbClr val="7030A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933138" y="6611779"/>
            <a:ext cx="221086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00" dirty="0" smtClean="0">
                <a:solidFill>
                  <a:srgbClr val="04617B">
                    <a:shade val="90000"/>
                  </a:srgbClr>
                </a:solidFill>
                <a:latin typeface="Arial" pitchFamily="34" charset="0"/>
                <a:cs typeface="Arial" pitchFamily="34" charset="0"/>
              </a:rPr>
              <a:t>© Cengage Learning Australia 2011</a:t>
            </a:r>
            <a:endParaRPr lang="en-AU" sz="1000" dirty="0">
              <a:solidFill>
                <a:srgbClr val="04617B">
                  <a:shade val="90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" y="981075"/>
            <a:ext cx="8256588" cy="558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6933138" y="6611779"/>
            <a:ext cx="221086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00" dirty="0" smtClean="0">
                <a:solidFill>
                  <a:srgbClr val="04617B">
                    <a:shade val="90000"/>
                  </a:srgbClr>
                </a:solidFill>
                <a:latin typeface="Arial" pitchFamily="34" charset="0"/>
                <a:cs typeface="Arial" pitchFamily="34" charset="0"/>
              </a:rPr>
              <a:t>© Cengage Learning Australia 2011</a:t>
            </a:r>
            <a:endParaRPr lang="en-AU" sz="1000" dirty="0">
              <a:solidFill>
                <a:srgbClr val="04617B">
                  <a:shade val="90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700808"/>
            <a:ext cx="8024813" cy="503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TextBox 3"/>
          <p:cNvSpPr txBox="1">
            <a:spLocks noChangeArrowheads="1"/>
          </p:cNvSpPr>
          <p:nvPr/>
        </p:nvSpPr>
        <p:spPr bwMode="auto">
          <a:xfrm>
            <a:off x="827584" y="836712"/>
            <a:ext cx="7416800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AU" sz="3200" b="1" dirty="0">
                <a:solidFill>
                  <a:srgbClr val="7030A0"/>
                </a:solidFill>
              </a:rPr>
              <a:t>Physical activity </a:t>
            </a:r>
            <a:r>
              <a:rPr lang="en-AU" dirty="0"/>
              <a:t>includes any body movements that use energy and this can be </a:t>
            </a:r>
            <a:r>
              <a:rPr lang="en-AU" b="1" dirty="0">
                <a:solidFill>
                  <a:srgbClr val="7030A0"/>
                </a:solidFill>
              </a:rPr>
              <a:t>incidental</a:t>
            </a:r>
            <a:r>
              <a:rPr lang="en-AU" dirty="0"/>
              <a:t> or </a:t>
            </a:r>
            <a:r>
              <a:rPr lang="en-AU" b="1" dirty="0">
                <a:solidFill>
                  <a:srgbClr val="7030A0"/>
                </a:solidFill>
              </a:rPr>
              <a:t>structured</a:t>
            </a:r>
          </a:p>
        </p:txBody>
      </p:sp>
      <p:sp>
        <p:nvSpPr>
          <p:cNvPr id="5" name="Rectangle 4"/>
          <p:cNvSpPr/>
          <p:nvPr/>
        </p:nvSpPr>
        <p:spPr>
          <a:xfrm>
            <a:off x="6933138" y="6611779"/>
            <a:ext cx="221086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00" dirty="0" smtClean="0">
                <a:solidFill>
                  <a:srgbClr val="04617B">
                    <a:shade val="90000"/>
                  </a:srgbClr>
                </a:solidFill>
                <a:latin typeface="Arial" pitchFamily="34" charset="0"/>
                <a:cs typeface="Arial" pitchFamily="34" charset="0"/>
              </a:rPr>
              <a:t>© Cengage Learning Australia 2011</a:t>
            </a:r>
            <a:endParaRPr lang="en-AU" sz="1000" dirty="0">
              <a:solidFill>
                <a:srgbClr val="04617B">
                  <a:shade val="90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1"/>
          <p:cNvSpPr txBox="1">
            <a:spLocks noChangeArrowheads="1"/>
          </p:cNvSpPr>
          <p:nvPr/>
        </p:nvSpPr>
        <p:spPr bwMode="auto">
          <a:xfrm>
            <a:off x="323528" y="3645024"/>
            <a:ext cx="3024336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noAutofit/>
          </a:bodyPr>
          <a:lstStyle/>
          <a:p>
            <a:r>
              <a:rPr lang="en-AU" dirty="0" smtClean="0"/>
              <a:t>Incidental </a:t>
            </a:r>
            <a:r>
              <a:rPr lang="en-AU" dirty="0"/>
              <a:t>physical activity results as a by-product of engaging in other behaviours – e.g. Walking from one class to another might see someone walking </a:t>
            </a:r>
            <a:r>
              <a:rPr lang="en-AU" dirty="0" smtClean="0"/>
              <a:t>300 m</a:t>
            </a:r>
            <a:r>
              <a:rPr lang="en-AU" dirty="0"/>
              <a:t>. Here are some other examples: </a:t>
            </a:r>
          </a:p>
          <a:p>
            <a:endParaRPr lang="en-AU" dirty="0"/>
          </a:p>
        </p:txBody>
      </p:sp>
      <p:pic>
        <p:nvPicPr>
          <p:cNvPr id="819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475" y="401638"/>
            <a:ext cx="5724525" cy="6456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827584" y="836712"/>
            <a:ext cx="3024336" cy="2448272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r>
              <a:rPr lang="en-AU" sz="3200" b="1" dirty="0" smtClean="0">
                <a:solidFill>
                  <a:srgbClr val="7030A0"/>
                </a:solidFill>
              </a:rPr>
              <a:t>Incidental physical activity </a:t>
            </a:r>
          </a:p>
          <a:p>
            <a:r>
              <a:rPr lang="en-AU" dirty="0" smtClean="0"/>
              <a:t>is less structured than planned activity.</a:t>
            </a:r>
            <a:endParaRPr lang="en-AU" dirty="0"/>
          </a:p>
        </p:txBody>
      </p:sp>
      <p:sp>
        <p:nvSpPr>
          <p:cNvPr id="6" name="Rectangle 5"/>
          <p:cNvSpPr/>
          <p:nvPr/>
        </p:nvSpPr>
        <p:spPr>
          <a:xfrm>
            <a:off x="6933138" y="6611779"/>
            <a:ext cx="221086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00" dirty="0" smtClean="0">
                <a:solidFill>
                  <a:srgbClr val="04617B">
                    <a:shade val="90000"/>
                  </a:srgbClr>
                </a:solidFill>
                <a:latin typeface="Arial" pitchFamily="34" charset="0"/>
                <a:cs typeface="Arial" pitchFamily="34" charset="0"/>
              </a:rPr>
              <a:t>© Cengage Learning Australia 2011</a:t>
            </a:r>
            <a:endParaRPr lang="en-AU" sz="1000" dirty="0">
              <a:solidFill>
                <a:srgbClr val="04617B">
                  <a:shade val="90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1"/>
          <p:cNvSpPr txBox="1">
            <a:spLocks noChangeArrowheads="1"/>
          </p:cNvSpPr>
          <p:nvPr/>
        </p:nvSpPr>
        <p:spPr bwMode="auto">
          <a:xfrm>
            <a:off x="251520" y="836712"/>
            <a:ext cx="2952750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AU" sz="3200" b="1" dirty="0">
                <a:solidFill>
                  <a:srgbClr val="7030A0"/>
                </a:solidFill>
              </a:rPr>
              <a:t>Structured physical activity </a:t>
            </a:r>
            <a:r>
              <a:rPr lang="en-AU" dirty="0"/>
              <a:t>is </a:t>
            </a:r>
            <a:r>
              <a:rPr lang="en-AU" dirty="0" smtClean="0"/>
              <a:t>planned. Both physical </a:t>
            </a:r>
            <a:r>
              <a:rPr lang="en-AU" dirty="0"/>
              <a:t>education and sport are school </a:t>
            </a:r>
            <a:r>
              <a:rPr lang="en-AU" dirty="0" smtClean="0"/>
              <a:t>examples/</a:t>
            </a:r>
            <a:endParaRPr lang="en-AU" dirty="0"/>
          </a:p>
        </p:txBody>
      </p:sp>
      <p:pic>
        <p:nvPicPr>
          <p:cNvPr id="921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675" y="200025"/>
            <a:ext cx="6156325" cy="665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500438"/>
            <a:ext cx="2916238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6933138" y="6611779"/>
            <a:ext cx="221086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00" dirty="0" smtClean="0">
                <a:solidFill>
                  <a:srgbClr val="04617B">
                    <a:shade val="90000"/>
                  </a:srgbClr>
                </a:solidFill>
                <a:latin typeface="Arial" pitchFamily="34" charset="0"/>
                <a:cs typeface="Arial" pitchFamily="34" charset="0"/>
              </a:rPr>
              <a:t>© Cengage Learning Australia 2011</a:t>
            </a:r>
            <a:endParaRPr lang="en-AU" sz="1000" dirty="0">
              <a:solidFill>
                <a:srgbClr val="04617B">
                  <a:shade val="90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1"/>
          <p:cNvSpPr txBox="1">
            <a:spLocks noChangeArrowheads="1"/>
          </p:cNvSpPr>
          <p:nvPr/>
        </p:nvSpPr>
        <p:spPr bwMode="auto">
          <a:xfrm>
            <a:off x="827584" y="1700808"/>
            <a:ext cx="770485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AU" sz="2400" b="1" dirty="0" smtClean="0">
                <a:solidFill>
                  <a:srgbClr val="7030A0"/>
                </a:solidFill>
              </a:rPr>
              <a:t>Sedentary </a:t>
            </a:r>
            <a:r>
              <a:rPr lang="en-AU" sz="2400" b="1" dirty="0">
                <a:solidFill>
                  <a:srgbClr val="7030A0"/>
                </a:solidFill>
              </a:rPr>
              <a:t>behaviour </a:t>
            </a:r>
            <a:r>
              <a:rPr lang="en-AU" dirty="0"/>
              <a:t>= remaining in the same place for extended periods of time and expending low amounts of </a:t>
            </a:r>
            <a:r>
              <a:rPr lang="en-AU" dirty="0" smtClean="0"/>
              <a:t>energy. Typically </a:t>
            </a:r>
            <a:r>
              <a:rPr lang="en-AU" dirty="0"/>
              <a:t>associated with activities requiring </a:t>
            </a:r>
            <a:r>
              <a:rPr lang="en-AU" dirty="0" smtClean="0"/>
              <a:t>1–2 </a:t>
            </a:r>
            <a:r>
              <a:rPr lang="en-AU" dirty="0"/>
              <a:t>METs</a:t>
            </a:r>
          </a:p>
        </p:txBody>
      </p:sp>
      <p:pic>
        <p:nvPicPr>
          <p:cNvPr id="1024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3068638"/>
            <a:ext cx="3194050" cy="378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3038475"/>
            <a:ext cx="3455987" cy="381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827584" y="836712"/>
            <a:ext cx="77768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2400" b="1" dirty="0" smtClean="0">
                <a:solidFill>
                  <a:srgbClr val="7030A0"/>
                </a:solidFill>
              </a:rPr>
              <a:t>Regular physical activity </a:t>
            </a:r>
            <a:r>
              <a:rPr lang="en-AU" dirty="0" smtClean="0"/>
              <a:t>= activity at least 5 days of the week</a:t>
            </a:r>
            <a:endParaRPr lang="en-AU" dirty="0"/>
          </a:p>
        </p:txBody>
      </p:sp>
      <p:sp>
        <p:nvSpPr>
          <p:cNvPr id="6" name="Rectangle 5"/>
          <p:cNvSpPr/>
          <p:nvPr/>
        </p:nvSpPr>
        <p:spPr>
          <a:xfrm>
            <a:off x="827584" y="1268760"/>
            <a:ext cx="77048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2400" b="1" dirty="0" smtClean="0">
                <a:solidFill>
                  <a:srgbClr val="7030A0"/>
                </a:solidFill>
              </a:rPr>
              <a:t>Inactivity</a:t>
            </a:r>
            <a:r>
              <a:rPr lang="en-AU" b="1" dirty="0" smtClean="0">
                <a:solidFill>
                  <a:srgbClr val="7030A0"/>
                </a:solidFill>
              </a:rPr>
              <a:t> </a:t>
            </a:r>
            <a:r>
              <a:rPr lang="en-AU" dirty="0" smtClean="0"/>
              <a:t>= lack of moderate intensity exercise (&lt; 50 k/cal per week)</a:t>
            </a:r>
            <a:endParaRPr lang="en-AU" dirty="0"/>
          </a:p>
        </p:txBody>
      </p:sp>
      <p:sp>
        <p:nvSpPr>
          <p:cNvPr id="8" name="Rectangle 7"/>
          <p:cNvSpPr/>
          <p:nvPr/>
        </p:nvSpPr>
        <p:spPr>
          <a:xfrm>
            <a:off x="6933138" y="6611779"/>
            <a:ext cx="221086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00" dirty="0" smtClean="0">
                <a:solidFill>
                  <a:srgbClr val="04617B">
                    <a:shade val="90000"/>
                  </a:srgbClr>
                </a:solidFill>
                <a:latin typeface="Arial" pitchFamily="34" charset="0"/>
                <a:cs typeface="Arial" pitchFamily="34" charset="0"/>
              </a:rPr>
              <a:t>© Cengage Learning Australia 2011</a:t>
            </a:r>
            <a:endParaRPr lang="en-AU" sz="1000" dirty="0">
              <a:solidFill>
                <a:srgbClr val="04617B">
                  <a:shade val="90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1"/>
          <p:cNvSpPr txBox="1">
            <a:spLocks noChangeArrowheads="1"/>
          </p:cNvSpPr>
          <p:nvPr/>
        </p:nvSpPr>
        <p:spPr bwMode="auto">
          <a:xfrm>
            <a:off x="611560" y="1484784"/>
            <a:ext cx="8064896" cy="517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AU" sz="2400" b="1" dirty="0" smtClean="0">
                <a:solidFill>
                  <a:srgbClr val="7030A0"/>
                </a:solidFill>
              </a:rPr>
              <a:t>Leisure-time</a:t>
            </a:r>
            <a:endParaRPr lang="en-AU" dirty="0"/>
          </a:p>
          <a:p>
            <a:pPr>
              <a:buFont typeface="Arial" charset="0"/>
              <a:buChar char="•"/>
            </a:pPr>
            <a:r>
              <a:rPr lang="en-AU" dirty="0" smtClean="0"/>
              <a:t> any </a:t>
            </a:r>
            <a:r>
              <a:rPr lang="en-AU" dirty="0"/>
              <a:t>activity that occurs outside the workplace</a:t>
            </a:r>
          </a:p>
          <a:p>
            <a:pPr>
              <a:buFont typeface="Arial" charset="0"/>
              <a:buChar char="•"/>
            </a:pPr>
            <a:r>
              <a:rPr lang="en-AU" dirty="0" smtClean="0"/>
              <a:t> performed </a:t>
            </a:r>
            <a:r>
              <a:rPr lang="en-AU" dirty="0"/>
              <a:t>during recreation </a:t>
            </a:r>
            <a:r>
              <a:rPr lang="en-AU" dirty="0" smtClean="0"/>
              <a:t>and </a:t>
            </a:r>
            <a:r>
              <a:rPr lang="en-AU" dirty="0"/>
              <a:t>non-working spare </a:t>
            </a:r>
            <a:r>
              <a:rPr lang="en-AU" dirty="0" smtClean="0"/>
              <a:t>time.</a:t>
            </a:r>
            <a:endParaRPr lang="en-AU" dirty="0"/>
          </a:p>
          <a:p>
            <a:endParaRPr lang="en-AU" sz="2400" b="1" dirty="0">
              <a:solidFill>
                <a:srgbClr val="7030A0"/>
              </a:solidFill>
            </a:endParaRPr>
          </a:p>
          <a:p>
            <a:r>
              <a:rPr lang="en-AU" sz="2400" b="1" dirty="0" smtClean="0">
                <a:solidFill>
                  <a:srgbClr val="7030A0"/>
                </a:solidFill>
              </a:rPr>
              <a:t>Household/gardening</a:t>
            </a:r>
            <a:endParaRPr lang="en-AU" sz="2400" b="1" dirty="0">
              <a:solidFill>
                <a:srgbClr val="7030A0"/>
              </a:solidFill>
            </a:endParaRPr>
          </a:p>
          <a:p>
            <a:pPr>
              <a:buFont typeface="Arial" charset="0"/>
              <a:buChar char="•"/>
            </a:pPr>
            <a:r>
              <a:rPr lang="en-AU" dirty="0" smtClean="0"/>
              <a:t> any </a:t>
            </a:r>
            <a:r>
              <a:rPr lang="en-AU" dirty="0"/>
              <a:t>activity around the house or garden that is physical in nature</a:t>
            </a:r>
          </a:p>
          <a:p>
            <a:pPr>
              <a:buFont typeface="Arial" charset="0"/>
              <a:buChar char="•"/>
            </a:pPr>
            <a:r>
              <a:rPr lang="en-AU" dirty="0" smtClean="0"/>
              <a:t> main </a:t>
            </a:r>
            <a:r>
              <a:rPr lang="en-AU" dirty="0"/>
              <a:t>source of physical activity for many older </a:t>
            </a:r>
            <a:r>
              <a:rPr lang="en-AU" dirty="0" smtClean="0"/>
              <a:t>Australians.</a:t>
            </a:r>
            <a:endParaRPr lang="en-AU" dirty="0"/>
          </a:p>
          <a:p>
            <a:endParaRPr lang="en-AU" sz="2400" b="1" dirty="0">
              <a:solidFill>
                <a:srgbClr val="7030A0"/>
              </a:solidFill>
            </a:endParaRPr>
          </a:p>
          <a:p>
            <a:r>
              <a:rPr lang="en-AU" sz="2400" b="1" dirty="0">
                <a:solidFill>
                  <a:srgbClr val="7030A0"/>
                </a:solidFill>
              </a:rPr>
              <a:t>Occupational</a:t>
            </a:r>
          </a:p>
          <a:p>
            <a:pPr>
              <a:buFont typeface="Arial" charset="0"/>
              <a:buChar char="•"/>
            </a:pPr>
            <a:r>
              <a:rPr lang="en-AU" dirty="0" smtClean="0"/>
              <a:t> physical </a:t>
            </a:r>
            <a:r>
              <a:rPr lang="en-AU" dirty="0"/>
              <a:t>activity performed as part of </a:t>
            </a:r>
            <a:r>
              <a:rPr lang="en-AU" dirty="0" smtClean="0"/>
              <a:t>work/employment</a:t>
            </a:r>
            <a:endParaRPr lang="en-AU" dirty="0"/>
          </a:p>
          <a:p>
            <a:pPr>
              <a:buFont typeface="Arial" charset="0"/>
              <a:buChar char="•"/>
            </a:pPr>
            <a:r>
              <a:rPr lang="en-AU" dirty="0" smtClean="0"/>
              <a:t> many </a:t>
            </a:r>
            <a:r>
              <a:rPr lang="en-AU" dirty="0"/>
              <a:t>administration jobs are highly </a:t>
            </a:r>
            <a:r>
              <a:rPr lang="en-AU" dirty="0" smtClean="0"/>
              <a:t>sedentary.</a:t>
            </a:r>
            <a:endParaRPr lang="en-AU" dirty="0"/>
          </a:p>
          <a:p>
            <a:endParaRPr lang="en-AU" sz="2400" b="1" dirty="0">
              <a:solidFill>
                <a:srgbClr val="7030A0"/>
              </a:solidFill>
            </a:endParaRPr>
          </a:p>
          <a:p>
            <a:r>
              <a:rPr lang="en-AU" sz="2400" b="1" dirty="0">
                <a:solidFill>
                  <a:srgbClr val="7030A0"/>
                </a:solidFill>
              </a:rPr>
              <a:t>Active transport</a:t>
            </a:r>
          </a:p>
          <a:p>
            <a:pPr>
              <a:buFont typeface="Arial" charset="0"/>
              <a:buChar char="•"/>
            </a:pPr>
            <a:r>
              <a:rPr lang="en-AU" sz="1600" dirty="0" smtClean="0"/>
              <a:t> </a:t>
            </a:r>
            <a:r>
              <a:rPr lang="en-AU" dirty="0" smtClean="0"/>
              <a:t>activity </a:t>
            </a:r>
            <a:r>
              <a:rPr lang="en-AU" dirty="0"/>
              <a:t>performed whilst moving from point A to </a:t>
            </a:r>
            <a:r>
              <a:rPr lang="en-AU" dirty="0" smtClean="0"/>
              <a:t>point B, </a:t>
            </a:r>
            <a:r>
              <a:rPr lang="en-AU" dirty="0"/>
              <a:t>such as walking, cycling, </a:t>
            </a:r>
            <a:r>
              <a:rPr lang="en-AU" dirty="0" smtClean="0"/>
              <a:t>etc.</a:t>
            </a:r>
            <a:endParaRPr lang="en-AU" dirty="0"/>
          </a:p>
          <a:p>
            <a:pPr>
              <a:buFont typeface="Arial" charset="0"/>
              <a:buChar char="•"/>
            </a:pPr>
            <a:r>
              <a:rPr lang="en-AU" dirty="0" smtClean="0"/>
              <a:t> this </a:t>
            </a:r>
            <a:r>
              <a:rPr lang="en-AU" dirty="0"/>
              <a:t>is not </a:t>
            </a:r>
            <a:r>
              <a:rPr lang="en-AU" dirty="0" smtClean="0"/>
              <a:t>the same as walking </a:t>
            </a:r>
            <a:r>
              <a:rPr lang="en-AU" dirty="0"/>
              <a:t>and cycling for </a:t>
            </a:r>
            <a:r>
              <a:rPr lang="en-AU" dirty="0" smtClean="0"/>
              <a:t>exercise.</a:t>
            </a:r>
            <a:endParaRPr lang="en-AU" dirty="0"/>
          </a:p>
        </p:txBody>
      </p:sp>
      <p:sp>
        <p:nvSpPr>
          <p:cNvPr id="3" name="Rectangle 2"/>
          <p:cNvSpPr/>
          <p:nvPr/>
        </p:nvSpPr>
        <p:spPr>
          <a:xfrm>
            <a:off x="827584" y="836712"/>
            <a:ext cx="56925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AU" sz="3200" b="1" dirty="0" smtClean="0">
                <a:solidFill>
                  <a:srgbClr val="7030A0"/>
                </a:solidFill>
              </a:rPr>
              <a:t>Domains of physical activity</a:t>
            </a:r>
            <a:endParaRPr lang="en-AU" sz="3200" b="1" dirty="0">
              <a:solidFill>
                <a:srgbClr val="7030A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933138" y="6611779"/>
            <a:ext cx="221086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00" dirty="0" smtClean="0">
                <a:solidFill>
                  <a:srgbClr val="04617B">
                    <a:shade val="90000"/>
                  </a:srgbClr>
                </a:solidFill>
                <a:latin typeface="Arial" pitchFamily="34" charset="0"/>
                <a:cs typeface="Arial" pitchFamily="34" charset="0"/>
              </a:rPr>
              <a:t>© Cengage Learning Australia 2011</a:t>
            </a:r>
            <a:endParaRPr lang="en-AU" sz="1000" dirty="0">
              <a:solidFill>
                <a:srgbClr val="04617B">
                  <a:shade val="90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450" y="2132856"/>
            <a:ext cx="7721218" cy="4725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0" name="TextBox 1"/>
          <p:cNvSpPr txBox="1">
            <a:spLocks noChangeArrowheads="1"/>
          </p:cNvSpPr>
          <p:nvPr/>
        </p:nvSpPr>
        <p:spPr bwMode="auto">
          <a:xfrm>
            <a:off x="539552" y="1700808"/>
            <a:ext cx="7777163" cy="579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1600"/>
              </a:lnSpc>
              <a:spcAft>
                <a:spcPts val="600"/>
              </a:spcAft>
            </a:pPr>
            <a:r>
              <a:rPr lang="en-AU" sz="2000" b="1" dirty="0" smtClean="0">
                <a:solidFill>
                  <a:srgbClr val="7030A0"/>
                </a:solidFill>
              </a:rPr>
              <a:t>Frequency  </a:t>
            </a:r>
            <a:r>
              <a:rPr lang="en-AU" sz="1600" dirty="0"/>
              <a:t>=  </a:t>
            </a:r>
            <a:r>
              <a:rPr lang="en-AU" dirty="0"/>
              <a:t>number of physical activity bouts in a certain time </a:t>
            </a:r>
            <a:r>
              <a:rPr lang="en-AU" dirty="0" smtClean="0"/>
              <a:t>period</a:t>
            </a:r>
            <a:endParaRPr lang="en-AU" sz="2400" dirty="0"/>
          </a:p>
          <a:p>
            <a:pPr>
              <a:lnSpc>
                <a:spcPts val="1600"/>
              </a:lnSpc>
            </a:pPr>
            <a:r>
              <a:rPr lang="en-AU" sz="2000" b="1" dirty="0">
                <a:solidFill>
                  <a:srgbClr val="7030A0"/>
                </a:solidFill>
              </a:rPr>
              <a:t>Intensity</a:t>
            </a:r>
            <a:r>
              <a:rPr lang="en-AU" sz="2400" dirty="0"/>
              <a:t> </a:t>
            </a:r>
            <a:r>
              <a:rPr lang="en-AU" dirty="0"/>
              <a:t>= how much effort is required to engage in physical activity</a:t>
            </a:r>
            <a:endParaRPr lang="en-AU" sz="2400" dirty="0"/>
          </a:p>
        </p:txBody>
      </p:sp>
      <p:sp>
        <p:nvSpPr>
          <p:cNvPr id="4" name="Rectangle 3"/>
          <p:cNvSpPr/>
          <p:nvPr/>
        </p:nvSpPr>
        <p:spPr>
          <a:xfrm>
            <a:off x="827584" y="692696"/>
            <a:ext cx="77048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2800" b="1" dirty="0" smtClean="0">
                <a:solidFill>
                  <a:srgbClr val="7030A0"/>
                </a:solidFill>
              </a:rPr>
              <a:t>Dimensions of physical activity </a:t>
            </a:r>
          </a:p>
          <a:p>
            <a:r>
              <a:rPr lang="en-AU" sz="2800" b="1" dirty="0" err="1" smtClean="0">
                <a:solidFill>
                  <a:srgbClr val="7030A0"/>
                </a:solidFill>
              </a:rPr>
              <a:t>FITT</a:t>
            </a:r>
            <a:r>
              <a:rPr lang="en-AU" sz="2800" b="1" dirty="0" smtClean="0">
                <a:solidFill>
                  <a:srgbClr val="7030A0"/>
                </a:solidFill>
              </a:rPr>
              <a:t> </a:t>
            </a:r>
            <a:r>
              <a:rPr lang="en-AU" sz="2800" b="1" dirty="0" smtClean="0"/>
              <a:t>= frequency, intensity, type, time</a:t>
            </a:r>
            <a:endParaRPr lang="en-AU" sz="2800" dirty="0"/>
          </a:p>
        </p:txBody>
      </p:sp>
      <p:sp>
        <p:nvSpPr>
          <p:cNvPr id="6" name="Rectangle 5"/>
          <p:cNvSpPr/>
          <p:nvPr/>
        </p:nvSpPr>
        <p:spPr>
          <a:xfrm>
            <a:off x="0" y="6611779"/>
            <a:ext cx="221086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00" dirty="0" smtClean="0">
                <a:solidFill>
                  <a:srgbClr val="04617B">
                    <a:shade val="90000"/>
                  </a:srgbClr>
                </a:solidFill>
                <a:latin typeface="Arial" pitchFamily="34" charset="0"/>
                <a:cs typeface="Arial" pitchFamily="34" charset="0"/>
              </a:rPr>
              <a:t>© Cengage Learning Australia 2011</a:t>
            </a:r>
            <a:endParaRPr lang="en-AU" sz="1000" dirty="0">
              <a:solidFill>
                <a:srgbClr val="04617B">
                  <a:shade val="90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885825"/>
            <a:ext cx="8378825" cy="568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6933138" y="6611779"/>
            <a:ext cx="221086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00" dirty="0" smtClean="0">
                <a:solidFill>
                  <a:srgbClr val="04617B">
                    <a:shade val="90000"/>
                  </a:srgbClr>
                </a:solidFill>
                <a:latin typeface="Arial" pitchFamily="34" charset="0"/>
                <a:cs typeface="Arial" pitchFamily="34" charset="0"/>
              </a:rPr>
              <a:t>© Cengage Learning Australia 2011</a:t>
            </a:r>
            <a:endParaRPr lang="en-AU" sz="1000" dirty="0">
              <a:solidFill>
                <a:srgbClr val="04617B">
                  <a:shade val="90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447</TotalTime>
  <Words>476</Words>
  <Application>Microsoft Office PowerPoint</Application>
  <PresentationFormat>On-screen Show (4:3)</PresentationFormat>
  <Paragraphs>60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Flow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rma</dc:creator>
  <cp:lastModifiedBy>Jane Adams</cp:lastModifiedBy>
  <cp:revision>42</cp:revision>
  <dcterms:created xsi:type="dcterms:W3CDTF">2010-06-23T00:57:57Z</dcterms:created>
  <dcterms:modified xsi:type="dcterms:W3CDTF">2010-12-01T01:17:45Z</dcterms:modified>
</cp:coreProperties>
</file>