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7"/>
  </p:notesMasterIdLst>
  <p:sldIdLst>
    <p:sldId id="256" r:id="rId2"/>
    <p:sldId id="257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782" autoAdjust="0"/>
    <p:restoredTop sz="94660"/>
  </p:normalViewPr>
  <p:slideViewPr>
    <p:cSldViewPr>
      <p:cViewPr varScale="1">
        <p:scale>
          <a:sx n="72" d="100"/>
          <a:sy n="72" d="100"/>
        </p:scale>
        <p:origin x="-8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1B3282-AD35-4302-A0B3-419FB60EB5C5}" type="datetimeFigureOut">
              <a:rPr lang="en-AU" smtClean="0"/>
              <a:pPr/>
              <a:t>20/06/2011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4DCC4B-D957-49AE-BEE5-E7B059EC3132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FD467-1808-40CD-9896-4E05EA8A516A}" type="datetime1">
              <a:rPr lang="en-US" smtClean="0"/>
              <a:pPr>
                <a:defRPr/>
              </a:pPr>
              <a:t>6/20/2011</a:t>
            </a:fld>
            <a:endParaRPr lang="en-AU" dirty="0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370C3-E672-470D-A558-01739728E6F2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A081B-21E0-4438-86C2-B8FB62DF58F4}" type="datetime1">
              <a:rPr lang="en-US" smtClean="0"/>
              <a:pPr>
                <a:defRPr/>
              </a:pPr>
              <a:t>6/20/2011</a:t>
            </a:fld>
            <a:endParaRPr lang="en-A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E30F3-6E2D-4ED2-8623-F14CAF2B3B83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B2CCF-E25B-4A2F-8B10-C836DE662525}" type="datetime1">
              <a:rPr lang="en-US" smtClean="0"/>
              <a:pPr>
                <a:defRPr/>
              </a:pPr>
              <a:t>6/20/2011</a:t>
            </a:fld>
            <a:endParaRPr lang="en-A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AE58F-A5C8-4E87-9ADA-E50BB25E6F0B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E0C2A-3EB0-46E6-ACB6-70C8FB365EFE}" type="datetime1">
              <a:rPr lang="en-US" smtClean="0"/>
              <a:pPr>
                <a:defRPr/>
              </a:pPr>
              <a:t>6/20/2011</a:t>
            </a:fld>
            <a:endParaRPr lang="en-A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491F1-E035-4995-9979-59391C801D0A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30E3D-EEA5-4372-8F19-55151F20FB5F}" type="datetime1">
              <a:rPr lang="en-US" smtClean="0"/>
              <a:pPr>
                <a:defRPr/>
              </a:pPr>
              <a:t>6/20/2011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19F30-92D3-4F4C-9970-56BA3EE49173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47946-12B9-4833-A41D-48AB9B31E48C}" type="datetime1">
              <a:rPr lang="en-US" smtClean="0"/>
              <a:pPr>
                <a:defRPr/>
              </a:pPr>
              <a:t>6/20/2011</a:t>
            </a:fld>
            <a:endParaRPr lang="en-AU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A4D97-4CA4-4A4C-A6EC-E5BDFEC75DAD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85B2A-4067-4090-AC6F-8995CC9CF57D}" type="datetime1">
              <a:rPr lang="en-US" smtClean="0"/>
              <a:pPr>
                <a:defRPr/>
              </a:pPr>
              <a:t>6/20/2011</a:t>
            </a:fld>
            <a:endParaRPr lang="en-AU" dirty="0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679E8-4B7E-4E13-AA04-6056217EBF65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9165F-D9D1-42B1-9451-64B764BBE508}" type="datetime1">
              <a:rPr lang="en-US" smtClean="0"/>
              <a:pPr>
                <a:defRPr/>
              </a:pPr>
              <a:t>6/20/2011</a:t>
            </a:fld>
            <a:endParaRPr lang="en-AU" dirty="0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6A92D-5917-470E-82E6-A7A702CD5D1F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B222A-1F01-423F-947D-21252414089E}" type="datetime1">
              <a:rPr lang="en-US" smtClean="0"/>
              <a:pPr>
                <a:defRPr/>
              </a:pPr>
              <a:t>6/20/2011</a:t>
            </a:fld>
            <a:endParaRPr lang="en-AU" dirty="0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8E050-70F4-4731-BC64-84620428854E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7F19B-102F-4DEF-A13C-B9811399D161}" type="datetime1">
              <a:rPr lang="en-US" smtClean="0"/>
              <a:pPr>
                <a:defRPr/>
              </a:pPr>
              <a:t>6/20/2011</a:t>
            </a:fld>
            <a:endParaRPr lang="en-AU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8D36D-607D-4927-9376-F3FF95B7CCA7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01624-B8E8-4B8B-9C27-DB2D334A4313}" type="datetime1">
              <a:rPr lang="en-US" smtClean="0"/>
              <a:pPr>
                <a:defRPr/>
              </a:pPr>
              <a:t>6/20/2011</a:t>
            </a:fld>
            <a:endParaRPr lang="en-AU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6E9780-DACD-4A22-A9B8-394CC05419F7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956B79-EE1B-4B18-BC9A-5904645AF7B3}" type="datetime1">
              <a:rPr lang="en-US" smtClean="0"/>
              <a:pPr>
                <a:defRPr/>
              </a:pPr>
              <a:t>6/20/2011</a:t>
            </a:fld>
            <a:endParaRPr lang="en-AU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dirty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79CA9DA-980D-4732-A03C-27C7E58FEF56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79" r:id="rId2"/>
    <p:sldLayoutId id="2147483788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9" r:id="rId9"/>
    <p:sldLayoutId id="2147483785" r:id="rId10"/>
    <p:sldLayoutId id="2147483786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85750" y="2276872"/>
          <a:ext cx="8572560" cy="4581128"/>
        </p:xfrm>
        <a:graphic>
          <a:graphicData uri="http://schemas.openxmlformats.org/drawingml/2006/table">
            <a:tbl>
              <a:tblPr/>
              <a:tblGrid>
                <a:gridCol w="4404251"/>
                <a:gridCol w="4168309"/>
              </a:tblGrid>
              <a:tr h="710312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en-AU" sz="20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KEY KNOWLEDGE</a:t>
                      </a:r>
                      <a:endParaRPr lang="en-AU" sz="20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5412" marR="6541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en-AU" sz="20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KEY SKILLS</a:t>
                      </a:r>
                      <a:endParaRPr lang="en-AU" sz="20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5412" marR="6541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87081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The principles and processes of learning as applied to the cognitive, associative and autonomous stages, including the role feedback plays in assisting learning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The open and closed skill continuum as applied to sports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The effect of environmental stability vs. </a:t>
                      </a:r>
                      <a:r>
                        <a:rPr lang="en-AU" sz="16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instability</a:t>
                      </a: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Various practice modes and the transfer of practice.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Application of learning principles to everyday sports and physical activity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Understand factors that influence coaching and learning at the cognitive, associative and autonomous stages of learning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5127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539750" y="981075"/>
            <a:ext cx="8208963" cy="544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sz="2800" b="1" dirty="0">
                <a:solidFill>
                  <a:srgbClr val="FFC000"/>
                </a:solidFill>
              </a:rPr>
              <a:t>Learning </a:t>
            </a:r>
            <a:r>
              <a:rPr lang="en-AU" sz="2800" b="1" dirty="0" smtClean="0">
                <a:solidFill>
                  <a:srgbClr val="FFC000"/>
                </a:solidFill>
              </a:rPr>
              <a:t>styles </a:t>
            </a:r>
            <a:r>
              <a:rPr lang="en-AU" sz="2400" b="1" dirty="0">
                <a:solidFill>
                  <a:srgbClr val="FFC000"/>
                </a:solidFill>
              </a:rPr>
              <a:t>= (VAK)</a:t>
            </a:r>
          </a:p>
          <a:p>
            <a:endParaRPr lang="en-AU" sz="2400" b="1" dirty="0">
              <a:solidFill>
                <a:srgbClr val="FFC000"/>
              </a:solidFill>
            </a:endParaRPr>
          </a:p>
          <a:p>
            <a:r>
              <a:rPr lang="en-AU" sz="2400" b="1" dirty="0">
                <a:solidFill>
                  <a:srgbClr val="FFC000"/>
                </a:solidFill>
              </a:rPr>
              <a:t>Visual learners </a:t>
            </a:r>
            <a:r>
              <a:rPr lang="en-AU" sz="2000" dirty="0"/>
              <a:t>prefer:</a:t>
            </a:r>
          </a:p>
          <a:p>
            <a:pPr>
              <a:buFont typeface="Arial" charset="0"/>
              <a:buChar char="•"/>
            </a:pPr>
            <a:r>
              <a:rPr lang="en-AU" sz="2000" dirty="0"/>
              <a:t>to see or visualise instructions</a:t>
            </a:r>
          </a:p>
          <a:p>
            <a:pPr>
              <a:buFont typeface="Arial" charset="0"/>
              <a:buChar char="•"/>
            </a:pPr>
            <a:r>
              <a:rPr lang="en-AU" sz="2000" dirty="0"/>
              <a:t>demonstrations, diagrams, pictures and other visual material</a:t>
            </a:r>
          </a:p>
          <a:p>
            <a:pPr>
              <a:buFont typeface="Arial" charset="0"/>
              <a:buChar char="•"/>
            </a:pPr>
            <a:r>
              <a:rPr lang="en-AU" sz="2000" dirty="0"/>
              <a:t>being shown what to do and how to do it</a:t>
            </a:r>
          </a:p>
          <a:p>
            <a:pPr>
              <a:buFont typeface="Arial" charset="0"/>
              <a:buChar char="•"/>
            </a:pPr>
            <a:endParaRPr lang="en-AU" sz="2000" dirty="0"/>
          </a:p>
          <a:p>
            <a:r>
              <a:rPr lang="en-AU" sz="2400" b="1" dirty="0">
                <a:solidFill>
                  <a:srgbClr val="FFC000"/>
                </a:solidFill>
              </a:rPr>
              <a:t>Auditory learners </a:t>
            </a:r>
            <a:r>
              <a:rPr lang="en-AU" sz="2000" dirty="0"/>
              <a:t>prefer:</a:t>
            </a:r>
          </a:p>
          <a:p>
            <a:pPr>
              <a:buFont typeface="Arial" charset="0"/>
              <a:buChar char="•"/>
            </a:pPr>
            <a:r>
              <a:rPr lang="en-AU" sz="2000" dirty="0"/>
              <a:t>hearing instructions</a:t>
            </a:r>
          </a:p>
          <a:p>
            <a:pPr>
              <a:buFont typeface="Arial" charset="0"/>
              <a:buChar char="•"/>
            </a:pPr>
            <a:r>
              <a:rPr lang="en-AU" sz="2000" dirty="0"/>
              <a:t>being told what to do</a:t>
            </a:r>
          </a:p>
          <a:p>
            <a:pPr>
              <a:buFont typeface="Arial" charset="0"/>
              <a:buChar char="•"/>
            </a:pPr>
            <a:r>
              <a:rPr lang="en-AU" sz="2000" dirty="0"/>
              <a:t>receiving verbal feedback about their performance</a:t>
            </a:r>
          </a:p>
          <a:p>
            <a:pPr>
              <a:buFont typeface="Arial" charset="0"/>
              <a:buChar char="•"/>
            </a:pPr>
            <a:endParaRPr lang="en-AU" sz="2000" dirty="0"/>
          </a:p>
          <a:p>
            <a:r>
              <a:rPr lang="en-AU" sz="2400" b="1" dirty="0">
                <a:solidFill>
                  <a:srgbClr val="FFC000"/>
                </a:solidFill>
              </a:rPr>
              <a:t>Kinaesthetic learners </a:t>
            </a:r>
            <a:r>
              <a:rPr lang="en-AU" sz="2000" dirty="0"/>
              <a:t>prefer:</a:t>
            </a:r>
          </a:p>
          <a:p>
            <a:pPr>
              <a:buFont typeface="Arial" charset="0"/>
              <a:buChar char="•"/>
            </a:pPr>
            <a:r>
              <a:rPr lang="en-AU" sz="2000" dirty="0"/>
              <a:t>doing a task and “feeling” what it’s like</a:t>
            </a:r>
          </a:p>
          <a:p>
            <a:pPr>
              <a:buFont typeface="Arial" charset="0"/>
              <a:buChar char="•"/>
            </a:pPr>
            <a:r>
              <a:rPr lang="en-AU" sz="2000" dirty="0"/>
              <a:t>learning by doing</a:t>
            </a:r>
          </a:p>
          <a:p>
            <a:endParaRPr lang="en-AU" sz="2400" b="1" dirty="0">
              <a:solidFill>
                <a:srgbClr val="FFC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539750" y="765175"/>
            <a:ext cx="5040313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sz="2800" b="1">
                <a:solidFill>
                  <a:srgbClr val="FFC000"/>
                </a:solidFill>
              </a:rPr>
              <a:t>Practice </a:t>
            </a:r>
            <a:r>
              <a:rPr lang="en-AU"/>
              <a:t>needs to be individualised</a:t>
            </a:r>
          </a:p>
          <a:p>
            <a:pPr algn="ctr"/>
            <a:endParaRPr lang="en-AU"/>
          </a:p>
          <a:p>
            <a:r>
              <a:rPr lang="en-AU" sz="2000"/>
              <a:t>Examples of practice methods include: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AU" sz="2000" b="1">
                <a:solidFill>
                  <a:srgbClr val="FFC000"/>
                </a:solidFill>
              </a:rPr>
              <a:t>blocked </a:t>
            </a:r>
            <a:r>
              <a:rPr lang="en-AU" sz="1400" b="1">
                <a:solidFill>
                  <a:srgbClr val="FFC000"/>
                </a:solidFill>
              </a:rPr>
              <a:t>vs. </a:t>
            </a:r>
            <a:r>
              <a:rPr lang="en-AU" sz="2000" b="1">
                <a:solidFill>
                  <a:srgbClr val="FFC000"/>
                </a:solidFill>
              </a:rPr>
              <a:t>random practice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AU" sz="2000" b="1">
                <a:solidFill>
                  <a:srgbClr val="FFC000"/>
                </a:solidFill>
              </a:rPr>
              <a:t>whole </a:t>
            </a:r>
            <a:r>
              <a:rPr lang="en-AU" sz="1400" b="1">
                <a:solidFill>
                  <a:srgbClr val="FFC000"/>
                </a:solidFill>
              </a:rPr>
              <a:t>vs. </a:t>
            </a:r>
            <a:r>
              <a:rPr lang="en-AU" sz="2000" b="1">
                <a:solidFill>
                  <a:srgbClr val="FFC000"/>
                </a:solidFill>
              </a:rPr>
              <a:t>part practice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AU" sz="2000" b="1">
                <a:solidFill>
                  <a:srgbClr val="FFC000"/>
                </a:solidFill>
              </a:rPr>
              <a:t>massed  </a:t>
            </a:r>
            <a:r>
              <a:rPr lang="en-AU" sz="1400" b="1">
                <a:solidFill>
                  <a:srgbClr val="FFC000"/>
                </a:solidFill>
              </a:rPr>
              <a:t>vs. </a:t>
            </a:r>
            <a:r>
              <a:rPr lang="en-AU" sz="2000" b="1">
                <a:solidFill>
                  <a:srgbClr val="FFC000"/>
                </a:solidFill>
              </a:rPr>
              <a:t>distributed practice</a:t>
            </a:r>
          </a:p>
          <a:p>
            <a:pPr>
              <a:spcAft>
                <a:spcPts val="600"/>
              </a:spcAft>
            </a:pPr>
            <a:endParaRPr lang="en-AU" sz="2000" b="1">
              <a:solidFill>
                <a:srgbClr val="FFC000"/>
              </a:solidFill>
            </a:endParaRPr>
          </a:p>
          <a:p>
            <a:pPr>
              <a:spcAft>
                <a:spcPts val="600"/>
              </a:spcAft>
            </a:pPr>
            <a:r>
              <a:rPr lang="en-AU" sz="2000" b="1">
                <a:solidFill>
                  <a:srgbClr val="FFC000"/>
                </a:solidFill>
              </a:rPr>
              <a:t>Blocked practice :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AU" sz="1600"/>
              <a:t>involves practicing the same skill repeatedly without changing to another task. e.g. 50 shots at goal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AU" sz="1600"/>
              <a:t>often used with beginners needing to understand basic movement principles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AU" sz="1600"/>
              <a:t>best used in closed environments</a:t>
            </a:r>
            <a:endParaRPr lang="en-AU" sz="2000"/>
          </a:p>
          <a:p>
            <a:pPr>
              <a:spcAft>
                <a:spcPts val="600"/>
              </a:spcAft>
            </a:pPr>
            <a:r>
              <a:rPr lang="en-AU" sz="2000" b="1">
                <a:solidFill>
                  <a:srgbClr val="FFC000"/>
                </a:solidFill>
              </a:rPr>
              <a:t>Random practice: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AU" sz="1600"/>
              <a:t>uses varied sequencing of motor skills in the same session e.g. dribbling  5m passing to a team mate and then doing a lay up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AU" sz="1600"/>
              <a:t>best used at associative or autonomous stages</a:t>
            </a:r>
          </a:p>
          <a:p>
            <a:pPr>
              <a:spcAft>
                <a:spcPts val="600"/>
              </a:spcAft>
            </a:pPr>
            <a:endParaRPr lang="en-AU" sz="2000"/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752600"/>
            <a:ext cx="3733800" cy="448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323850" y="1052513"/>
            <a:ext cx="8820150" cy="581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400" b="1">
                <a:solidFill>
                  <a:srgbClr val="FFC000"/>
                </a:solidFill>
              </a:rPr>
              <a:t>Part practice:</a:t>
            </a:r>
          </a:p>
          <a:p>
            <a:pPr>
              <a:buFont typeface="Arial" charset="0"/>
              <a:buChar char="•"/>
            </a:pPr>
            <a:r>
              <a:rPr lang="en-AU"/>
              <a:t>involves breaking a skill down into its various segments and then mastering this</a:t>
            </a:r>
          </a:p>
          <a:p>
            <a:pPr>
              <a:buFont typeface="Arial" charset="0"/>
              <a:buChar char="•"/>
            </a:pPr>
            <a:r>
              <a:rPr lang="en-AU"/>
              <a:t>useful when skills involve multiple segments / parts</a:t>
            </a:r>
          </a:p>
          <a:p>
            <a:pPr>
              <a:buFont typeface="Arial" charset="0"/>
              <a:buChar char="•"/>
            </a:pPr>
            <a:r>
              <a:rPr lang="en-AU"/>
              <a:t>allows beginners to experience success before attempting other parts of the skill</a:t>
            </a:r>
          </a:p>
          <a:p>
            <a:pPr>
              <a:buFont typeface="Arial" charset="0"/>
              <a:buChar char="•"/>
            </a:pPr>
            <a:endParaRPr lang="en-AU"/>
          </a:p>
          <a:p>
            <a:endParaRPr lang="en-AU"/>
          </a:p>
          <a:p>
            <a:endParaRPr lang="en-AU"/>
          </a:p>
          <a:p>
            <a:endParaRPr lang="en-AU"/>
          </a:p>
          <a:p>
            <a:endParaRPr lang="en-AU"/>
          </a:p>
          <a:p>
            <a:endParaRPr lang="en-AU"/>
          </a:p>
          <a:p>
            <a:endParaRPr lang="en-AU"/>
          </a:p>
          <a:p>
            <a:endParaRPr lang="en-AU"/>
          </a:p>
          <a:p>
            <a:endParaRPr lang="en-AU"/>
          </a:p>
          <a:p>
            <a:endParaRPr lang="en-AU"/>
          </a:p>
          <a:p>
            <a:endParaRPr lang="en-AU"/>
          </a:p>
          <a:p>
            <a:r>
              <a:rPr lang="en-AU" sz="2400" b="1">
                <a:solidFill>
                  <a:srgbClr val="FFC000"/>
                </a:solidFill>
              </a:rPr>
              <a:t>Whole practice:</a:t>
            </a:r>
          </a:p>
          <a:p>
            <a:pPr>
              <a:buFont typeface="Arial" charset="0"/>
              <a:buChar char="•"/>
            </a:pPr>
            <a:r>
              <a:rPr lang="en-AU"/>
              <a:t>used at associative and autonomous stages when basic parts of skill have been mastered</a:t>
            </a:r>
          </a:p>
          <a:p>
            <a:pPr>
              <a:buFont typeface="Arial" charset="0"/>
              <a:buChar char="•"/>
            </a:pPr>
            <a:r>
              <a:rPr lang="en-AU"/>
              <a:t>important when segments need to be performed in rapid sequence (ballistic tasks)</a:t>
            </a:r>
          </a:p>
          <a:p>
            <a:r>
              <a:rPr lang="en-AU"/>
              <a:t> 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30488"/>
            <a:ext cx="9144000" cy="259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468313" y="1268413"/>
            <a:ext cx="8207375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400" b="1">
                <a:solidFill>
                  <a:srgbClr val="FFC000"/>
                </a:solidFill>
              </a:rPr>
              <a:t>Massed practice:</a:t>
            </a:r>
          </a:p>
          <a:p>
            <a:endParaRPr lang="en-AU"/>
          </a:p>
          <a:p>
            <a:pPr>
              <a:buFont typeface="Arial" charset="0"/>
              <a:buChar char="•"/>
            </a:pPr>
            <a:r>
              <a:rPr lang="en-AU"/>
              <a:t>involves long training sessions that occur less frequently</a:t>
            </a:r>
          </a:p>
          <a:p>
            <a:pPr>
              <a:buFont typeface="Arial" charset="0"/>
              <a:buChar char="•"/>
            </a:pPr>
            <a:r>
              <a:rPr lang="en-AU"/>
              <a:t>more prone to fatigue and off task behaviour if concentration drops</a:t>
            </a:r>
          </a:p>
          <a:p>
            <a:pPr>
              <a:buFont typeface="Arial" charset="0"/>
              <a:buChar char="•"/>
            </a:pPr>
            <a:r>
              <a:rPr lang="en-AU"/>
              <a:t>used by most non-professional performers (including students) because of other demands</a:t>
            </a:r>
          </a:p>
          <a:p>
            <a:pPr>
              <a:buFont typeface="Arial" charset="0"/>
              <a:buChar char="•"/>
            </a:pPr>
            <a:endParaRPr lang="en-AU"/>
          </a:p>
          <a:p>
            <a:r>
              <a:rPr lang="en-AU" sz="2400" b="1">
                <a:solidFill>
                  <a:srgbClr val="FFC000"/>
                </a:solidFill>
              </a:rPr>
              <a:t>Distributed practice:</a:t>
            </a:r>
          </a:p>
          <a:p>
            <a:pPr>
              <a:buFont typeface="Arial" charset="0"/>
              <a:buChar char="•"/>
            </a:pPr>
            <a:r>
              <a:rPr lang="en-AU"/>
              <a:t>involves frequent and short training sessions</a:t>
            </a:r>
          </a:p>
          <a:p>
            <a:pPr>
              <a:buFont typeface="Arial" charset="0"/>
              <a:buChar char="•"/>
            </a:pPr>
            <a:r>
              <a:rPr lang="en-AU"/>
              <a:t>has breaks during each session</a:t>
            </a:r>
          </a:p>
          <a:p>
            <a:pPr>
              <a:buFont typeface="Arial" charset="0"/>
              <a:buChar char="•"/>
            </a:pPr>
            <a:r>
              <a:rPr lang="en-AU"/>
              <a:t>typically used where high intensity training is involved requiring recovery / breaks</a:t>
            </a:r>
          </a:p>
          <a:p>
            <a:pPr>
              <a:buFont typeface="Arial" charset="0"/>
              <a:buChar char="•"/>
            </a:pPr>
            <a:r>
              <a:rPr lang="en-AU"/>
              <a:t>has greater opportunity for feedback and movement refinement</a:t>
            </a:r>
          </a:p>
          <a:p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468313" y="908050"/>
            <a:ext cx="835183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3200" b="1">
                <a:solidFill>
                  <a:srgbClr val="FFC000"/>
                </a:solidFill>
              </a:rPr>
              <a:t>Feedback</a:t>
            </a:r>
            <a:r>
              <a:rPr lang="en-AU"/>
              <a:t> = information received about the performance of a task</a:t>
            </a:r>
          </a:p>
          <a:p>
            <a:endParaRPr lang="en-AU" sz="2400"/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875"/>
            <a:ext cx="9144000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395288" y="908050"/>
            <a:ext cx="5689600" cy="606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000" b="1">
                <a:solidFill>
                  <a:srgbClr val="FFC000"/>
                </a:solidFill>
              </a:rPr>
              <a:t>Internal feedback </a:t>
            </a:r>
            <a:r>
              <a:rPr lang="en-AU"/>
              <a:t>occurs when the performer’s own senses = </a:t>
            </a:r>
            <a:r>
              <a:rPr lang="en-AU" b="1">
                <a:solidFill>
                  <a:srgbClr val="FFC000"/>
                </a:solidFill>
              </a:rPr>
              <a:t>visual, auditory, proprioception </a:t>
            </a:r>
            <a:r>
              <a:rPr lang="en-AU"/>
              <a:t>and </a:t>
            </a:r>
            <a:r>
              <a:rPr lang="en-AU" b="1">
                <a:solidFill>
                  <a:srgbClr val="FFC000"/>
                </a:solidFill>
              </a:rPr>
              <a:t>touch</a:t>
            </a:r>
            <a:r>
              <a:rPr lang="en-AU"/>
              <a:t> are used.</a:t>
            </a:r>
          </a:p>
          <a:p>
            <a:endParaRPr lang="en-AU"/>
          </a:p>
          <a:p>
            <a:r>
              <a:rPr lang="en-AU" sz="2400" b="1">
                <a:solidFill>
                  <a:srgbClr val="FFC000"/>
                </a:solidFill>
              </a:rPr>
              <a:t>External feedback </a:t>
            </a:r>
            <a:r>
              <a:rPr lang="en-AU"/>
              <a:t>can support a </a:t>
            </a:r>
          </a:p>
          <a:p>
            <a:r>
              <a:rPr lang="en-AU"/>
              <a:t>performer’s own internal feedback =</a:t>
            </a:r>
          </a:p>
          <a:p>
            <a:r>
              <a:rPr lang="en-AU" b="1">
                <a:solidFill>
                  <a:srgbClr val="FFC000"/>
                </a:solidFill>
              </a:rPr>
              <a:t>Knowledge of results</a:t>
            </a:r>
          </a:p>
          <a:p>
            <a:pPr>
              <a:buFont typeface="Arial" charset="0"/>
              <a:buChar char="•"/>
            </a:pPr>
            <a:r>
              <a:rPr lang="en-AU"/>
              <a:t>specific feedback about the outcome of a task</a:t>
            </a:r>
          </a:p>
          <a:p>
            <a:pPr>
              <a:buFont typeface="Arial" charset="0"/>
              <a:buChar char="•"/>
            </a:pPr>
            <a:r>
              <a:rPr lang="en-AU"/>
              <a:t>useful for beginners</a:t>
            </a:r>
          </a:p>
          <a:p>
            <a:pPr>
              <a:buFont typeface="Arial" charset="0"/>
              <a:buChar char="•"/>
            </a:pPr>
            <a:r>
              <a:rPr lang="en-AU"/>
              <a:t>used less as performance improves and internal feedback refines</a:t>
            </a:r>
          </a:p>
          <a:p>
            <a:pPr>
              <a:buFont typeface="Arial" charset="0"/>
              <a:buChar char="•"/>
            </a:pPr>
            <a:endParaRPr lang="en-AU"/>
          </a:p>
          <a:p>
            <a:r>
              <a:rPr lang="en-AU" b="1">
                <a:solidFill>
                  <a:srgbClr val="FFC000"/>
                </a:solidFill>
              </a:rPr>
              <a:t>Knowledge of performance</a:t>
            </a:r>
          </a:p>
          <a:p>
            <a:pPr>
              <a:buFont typeface="Arial" charset="0"/>
              <a:buChar char="•"/>
            </a:pPr>
            <a:r>
              <a:rPr lang="en-AU"/>
              <a:t>focuses on characteristics of performance not just outcome</a:t>
            </a:r>
          </a:p>
          <a:p>
            <a:pPr>
              <a:buFont typeface="Arial" charset="0"/>
              <a:buChar char="•"/>
            </a:pPr>
            <a:r>
              <a:rPr lang="en-AU"/>
              <a:t>usually offered at completion of task</a:t>
            </a:r>
          </a:p>
          <a:p>
            <a:endParaRPr lang="en-AU"/>
          </a:p>
          <a:p>
            <a:r>
              <a:rPr lang="en-AU" sz="2000" b="1">
                <a:solidFill>
                  <a:srgbClr val="FFC000"/>
                </a:solidFill>
              </a:rPr>
              <a:t>External feedback </a:t>
            </a:r>
            <a:r>
              <a:rPr lang="en-AU"/>
              <a:t>has three main aims:</a:t>
            </a:r>
          </a:p>
          <a:p>
            <a:pPr>
              <a:buFont typeface="Arial" charset="0"/>
              <a:buChar char="•"/>
            </a:pPr>
            <a:r>
              <a:rPr lang="en-AU"/>
              <a:t>fix errors </a:t>
            </a:r>
          </a:p>
          <a:p>
            <a:pPr>
              <a:buFont typeface="Arial" charset="0"/>
              <a:buChar char="•"/>
            </a:pPr>
            <a:r>
              <a:rPr lang="en-AU"/>
              <a:t>motivate continued improvement</a:t>
            </a:r>
          </a:p>
          <a:p>
            <a:pPr>
              <a:buFont typeface="Arial" charset="0"/>
              <a:buChar char="•"/>
            </a:pPr>
            <a:r>
              <a:rPr lang="en-AU"/>
              <a:t>reinforce correct processes</a:t>
            </a: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500042"/>
            <a:ext cx="3292340" cy="4081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100" y="1268413"/>
            <a:ext cx="883285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908050"/>
            <a:ext cx="7875587" cy="550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468313" y="765175"/>
            <a:ext cx="6191250" cy="383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400" b="1" dirty="0">
                <a:solidFill>
                  <a:srgbClr val="FFC000"/>
                </a:solidFill>
              </a:rPr>
              <a:t>Skill</a:t>
            </a:r>
            <a:r>
              <a:rPr lang="en-AU" dirty="0"/>
              <a:t> </a:t>
            </a:r>
            <a:r>
              <a:rPr lang="en-AU" sz="2000" dirty="0"/>
              <a:t>= the ability to do a task well and some definitions include:</a:t>
            </a:r>
          </a:p>
          <a:p>
            <a:pPr>
              <a:buFont typeface="Arial" charset="0"/>
              <a:buChar char="•"/>
            </a:pPr>
            <a:r>
              <a:rPr lang="en-AU" sz="2000" dirty="0"/>
              <a:t> an activity requiring voluntary movements to achieve a goal</a:t>
            </a:r>
          </a:p>
          <a:p>
            <a:pPr>
              <a:buFont typeface="Arial" charset="0"/>
              <a:buChar char="•"/>
            </a:pPr>
            <a:r>
              <a:rPr lang="en-AU" sz="2000" dirty="0"/>
              <a:t> a quality movement that produces success</a:t>
            </a:r>
          </a:p>
          <a:p>
            <a:pPr>
              <a:buFont typeface="Arial" charset="0"/>
              <a:buChar char="•"/>
            </a:pPr>
            <a:endParaRPr lang="en-AU" sz="2000" dirty="0"/>
          </a:p>
          <a:p>
            <a:r>
              <a:rPr lang="en-AU" sz="2000" dirty="0"/>
              <a:t>Motor skills are often categorised under:</a:t>
            </a:r>
          </a:p>
          <a:p>
            <a:endParaRPr lang="en-AU" sz="2000" dirty="0"/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AU" sz="2000" b="1" dirty="0">
                <a:solidFill>
                  <a:srgbClr val="FFC000"/>
                </a:solidFill>
              </a:rPr>
              <a:t>Movement precision  - </a:t>
            </a:r>
            <a:r>
              <a:rPr lang="en-AU" sz="2000" dirty="0"/>
              <a:t>gross or fine 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AU" sz="2000" b="1" dirty="0">
                <a:solidFill>
                  <a:srgbClr val="FFC000"/>
                </a:solidFill>
              </a:rPr>
              <a:t>Type of movement – </a:t>
            </a:r>
            <a:r>
              <a:rPr lang="en-AU" sz="2000" dirty="0"/>
              <a:t>discrete, serial or continuous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AU" sz="2000" b="1" dirty="0">
                <a:solidFill>
                  <a:srgbClr val="FFC000"/>
                </a:solidFill>
              </a:rPr>
              <a:t>Predictability of movement  - </a:t>
            </a:r>
            <a:r>
              <a:rPr lang="en-AU" sz="2000" dirty="0"/>
              <a:t>open or closed </a:t>
            </a:r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588" y="755650"/>
            <a:ext cx="2411412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313"/>
            <a:ext cx="914400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684213" y="765175"/>
            <a:ext cx="7775575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sz="2400" b="1">
                <a:solidFill>
                  <a:srgbClr val="FFC000"/>
                </a:solidFill>
              </a:rPr>
              <a:t>Stages of Learning (Fitts &amp; Posner)</a:t>
            </a:r>
          </a:p>
          <a:p>
            <a:pPr algn="ctr"/>
            <a:endParaRPr lang="en-AU" sz="2400" b="1">
              <a:solidFill>
                <a:srgbClr val="FFC000"/>
              </a:solidFill>
            </a:endParaRPr>
          </a:p>
          <a:p>
            <a:pPr>
              <a:buFont typeface="Arial" charset="0"/>
              <a:buChar char="•"/>
            </a:pPr>
            <a:r>
              <a:rPr lang="en-AU" sz="2400" b="1">
                <a:solidFill>
                  <a:srgbClr val="FFC000"/>
                </a:solidFill>
              </a:rPr>
              <a:t>Cognitive </a:t>
            </a:r>
            <a:r>
              <a:rPr lang="en-AU" sz="2000"/>
              <a:t>(beginner)</a:t>
            </a:r>
          </a:p>
          <a:p>
            <a:endParaRPr lang="en-AU" sz="2000"/>
          </a:p>
          <a:p>
            <a:pPr>
              <a:buFont typeface="Arial" charset="0"/>
              <a:buChar char="•"/>
            </a:pPr>
            <a:r>
              <a:rPr lang="en-AU" sz="2400" b="1">
                <a:solidFill>
                  <a:srgbClr val="FFC000"/>
                </a:solidFill>
              </a:rPr>
              <a:t>Associative </a:t>
            </a:r>
            <a:r>
              <a:rPr lang="en-AU" sz="2000"/>
              <a:t>(intermediate)</a:t>
            </a:r>
          </a:p>
          <a:p>
            <a:endParaRPr lang="en-AU" sz="2000"/>
          </a:p>
          <a:p>
            <a:pPr>
              <a:buFont typeface="Arial" charset="0"/>
              <a:buChar char="•"/>
            </a:pPr>
            <a:r>
              <a:rPr lang="en-AU" sz="2400" b="1">
                <a:solidFill>
                  <a:srgbClr val="FFC000"/>
                </a:solidFill>
              </a:rPr>
              <a:t>Autonomous </a:t>
            </a:r>
            <a:r>
              <a:rPr lang="en-AU" sz="2000"/>
              <a:t>(advanced)</a:t>
            </a: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92600"/>
            <a:ext cx="9158288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ChangeArrowheads="1"/>
          </p:cNvSpPr>
          <p:nvPr/>
        </p:nvSpPr>
        <p:spPr bwMode="auto">
          <a:xfrm>
            <a:off x="323850" y="620713"/>
            <a:ext cx="8569325" cy="7171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sz="2000" b="1" dirty="0">
                <a:solidFill>
                  <a:srgbClr val="FFC000"/>
                </a:solidFill>
              </a:rPr>
              <a:t>Cognitive </a:t>
            </a:r>
            <a:r>
              <a:rPr lang="en-AU" dirty="0"/>
              <a:t>(beginner)</a:t>
            </a:r>
            <a:r>
              <a:rPr lang="en-AU" b="1" dirty="0">
                <a:solidFill>
                  <a:srgbClr val="FFC000"/>
                </a:solidFill>
              </a:rPr>
              <a:t> stage</a:t>
            </a:r>
          </a:p>
          <a:p>
            <a:pPr>
              <a:buFont typeface="Arial" charset="0"/>
              <a:buChar char="•"/>
            </a:pPr>
            <a:r>
              <a:rPr lang="en-AU" dirty="0" smtClean="0"/>
              <a:t>an </a:t>
            </a:r>
            <a:r>
              <a:rPr lang="en-AU" dirty="0"/>
              <a:t>idea of what is required is obtained</a:t>
            </a:r>
          </a:p>
          <a:p>
            <a:pPr>
              <a:buFont typeface="Arial" charset="0"/>
              <a:buChar char="•"/>
            </a:pPr>
            <a:r>
              <a:rPr lang="en-AU" dirty="0"/>
              <a:t>focus is on producing movement routines</a:t>
            </a:r>
          </a:p>
          <a:p>
            <a:pPr>
              <a:buFont typeface="Arial" charset="0"/>
              <a:buChar char="•"/>
            </a:pPr>
            <a:r>
              <a:rPr lang="en-AU" dirty="0"/>
              <a:t>errors are made but performer doesn’t know how to correct them</a:t>
            </a:r>
          </a:p>
          <a:p>
            <a:pPr>
              <a:buFont typeface="Arial" charset="0"/>
              <a:buChar char="•"/>
            </a:pPr>
            <a:r>
              <a:rPr lang="en-AU" dirty="0"/>
              <a:t>rate of improvement is rapid</a:t>
            </a:r>
          </a:p>
          <a:p>
            <a:pPr>
              <a:buFont typeface="Arial" charset="0"/>
              <a:buChar char="•"/>
            </a:pPr>
            <a:r>
              <a:rPr lang="en-AU" dirty="0"/>
              <a:t>blocked practice leads to best improvements</a:t>
            </a:r>
          </a:p>
          <a:p>
            <a:pPr>
              <a:buFont typeface="Arial" charset="0"/>
              <a:buChar char="•"/>
            </a:pPr>
            <a:r>
              <a:rPr lang="en-AU" dirty="0"/>
              <a:t>practice should be kept as </a:t>
            </a:r>
            <a:r>
              <a:rPr lang="en-AU" dirty="0" smtClean="0"/>
              <a:t>‘closed’ </a:t>
            </a:r>
            <a:r>
              <a:rPr lang="en-AU" dirty="0"/>
              <a:t>as possible</a:t>
            </a:r>
          </a:p>
          <a:p>
            <a:pPr algn="ctr"/>
            <a:endParaRPr lang="en-AU" sz="2000" b="1" dirty="0" smtClean="0">
              <a:solidFill>
                <a:srgbClr val="FFC000"/>
              </a:solidFill>
            </a:endParaRPr>
          </a:p>
          <a:p>
            <a:pPr algn="ctr"/>
            <a:r>
              <a:rPr lang="en-AU" sz="2000" b="1" dirty="0" smtClean="0">
                <a:solidFill>
                  <a:srgbClr val="FFC000"/>
                </a:solidFill>
              </a:rPr>
              <a:t>Associative </a:t>
            </a:r>
            <a:r>
              <a:rPr lang="en-AU" dirty="0"/>
              <a:t>(intermediate)</a:t>
            </a:r>
            <a:r>
              <a:rPr lang="en-AU" b="1" dirty="0">
                <a:solidFill>
                  <a:srgbClr val="FFC000"/>
                </a:solidFill>
              </a:rPr>
              <a:t> stage</a:t>
            </a:r>
          </a:p>
          <a:p>
            <a:pPr>
              <a:buFont typeface="Arial" charset="0"/>
              <a:buChar char="•"/>
            </a:pPr>
            <a:r>
              <a:rPr lang="en-AU" dirty="0" smtClean="0"/>
              <a:t>movement </a:t>
            </a:r>
            <a:r>
              <a:rPr lang="en-AU" dirty="0"/>
              <a:t>patterns begin being fine tuned and refined</a:t>
            </a:r>
          </a:p>
          <a:p>
            <a:pPr>
              <a:buFont typeface="Arial" charset="0"/>
              <a:buChar char="•"/>
            </a:pPr>
            <a:r>
              <a:rPr lang="en-AU" dirty="0"/>
              <a:t>performance becomes more consistent and errors occur less frequently</a:t>
            </a:r>
          </a:p>
          <a:p>
            <a:pPr>
              <a:buFont typeface="Arial" charset="0"/>
              <a:buChar char="•"/>
            </a:pPr>
            <a:r>
              <a:rPr lang="en-AU" dirty="0"/>
              <a:t>concentration on movement routines lessens and more external stimuli can be considered</a:t>
            </a:r>
          </a:p>
          <a:p>
            <a:pPr>
              <a:buFont typeface="Arial" charset="0"/>
              <a:buChar char="•"/>
            </a:pPr>
            <a:r>
              <a:rPr lang="en-AU" dirty="0"/>
              <a:t>performers begin to develop some problem solving strategies of their own</a:t>
            </a:r>
          </a:p>
          <a:p>
            <a:pPr>
              <a:buFont typeface="Arial" charset="0"/>
              <a:buChar char="•"/>
            </a:pPr>
            <a:r>
              <a:rPr lang="en-AU" dirty="0"/>
              <a:t>rate of improvement slows as does rate of errors</a:t>
            </a:r>
          </a:p>
          <a:p>
            <a:pPr algn="ctr"/>
            <a:endParaRPr lang="en-AU" sz="2000" b="1" dirty="0" smtClean="0">
              <a:solidFill>
                <a:srgbClr val="FFC000"/>
              </a:solidFill>
            </a:endParaRPr>
          </a:p>
          <a:p>
            <a:pPr algn="ctr"/>
            <a:r>
              <a:rPr lang="en-AU" sz="2000" b="1" dirty="0" smtClean="0">
                <a:solidFill>
                  <a:srgbClr val="FFC000"/>
                </a:solidFill>
              </a:rPr>
              <a:t>Autonomous </a:t>
            </a:r>
            <a:r>
              <a:rPr lang="en-AU" dirty="0"/>
              <a:t>(advanced)</a:t>
            </a:r>
            <a:r>
              <a:rPr lang="en-AU" b="1" dirty="0">
                <a:solidFill>
                  <a:srgbClr val="FFC000"/>
                </a:solidFill>
              </a:rPr>
              <a:t> stage</a:t>
            </a:r>
          </a:p>
          <a:p>
            <a:pPr>
              <a:buFont typeface="Arial" charset="0"/>
              <a:buChar char="•"/>
            </a:pPr>
            <a:r>
              <a:rPr lang="en-AU" dirty="0" smtClean="0"/>
              <a:t>movements </a:t>
            </a:r>
            <a:r>
              <a:rPr lang="en-AU" dirty="0"/>
              <a:t>become </a:t>
            </a:r>
            <a:r>
              <a:rPr lang="en-AU" dirty="0" smtClean="0"/>
              <a:t>‘automatic’ </a:t>
            </a:r>
            <a:r>
              <a:rPr lang="en-AU" dirty="0"/>
              <a:t>and typically seen in elite performers</a:t>
            </a:r>
          </a:p>
          <a:p>
            <a:pPr>
              <a:buFont typeface="Arial" charset="0"/>
              <a:buChar char="•"/>
            </a:pPr>
            <a:r>
              <a:rPr lang="en-AU" dirty="0" err="1"/>
              <a:t>attentional</a:t>
            </a:r>
            <a:r>
              <a:rPr lang="en-AU" dirty="0"/>
              <a:t> focus shifts to external factors such as opponent moves</a:t>
            </a:r>
          </a:p>
          <a:p>
            <a:pPr>
              <a:buFont typeface="Arial" charset="0"/>
              <a:buChar char="•"/>
            </a:pPr>
            <a:r>
              <a:rPr lang="en-AU" dirty="0"/>
              <a:t>players develop anticipation skills</a:t>
            </a:r>
          </a:p>
          <a:p>
            <a:pPr>
              <a:buFont typeface="Arial" charset="0"/>
              <a:buChar char="•"/>
            </a:pPr>
            <a:r>
              <a:rPr lang="en-AU" dirty="0"/>
              <a:t>errors are quickly self-corrected</a:t>
            </a:r>
          </a:p>
          <a:p>
            <a:pPr>
              <a:buFont typeface="Arial" charset="0"/>
              <a:buChar char="•"/>
            </a:pPr>
            <a:endParaRPr lang="en-AU" dirty="0"/>
          </a:p>
          <a:p>
            <a:endParaRPr lang="en-AU" b="1" dirty="0">
              <a:solidFill>
                <a:srgbClr val="FFC000"/>
              </a:solidFill>
            </a:endParaRPr>
          </a:p>
          <a:p>
            <a:pPr>
              <a:buFont typeface="Arial" charset="0"/>
              <a:buChar char="•"/>
            </a:pPr>
            <a:endParaRPr lang="en-AU" dirty="0"/>
          </a:p>
          <a:p>
            <a:pPr algn="ctr"/>
            <a:endParaRPr lang="en-AU" b="1" dirty="0">
              <a:solidFill>
                <a:srgbClr val="FFC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179388" y="908050"/>
            <a:ext cx="5761037" cy="587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 sz="2400" b="1" dirty="0">
                <a:solidFill>
                  <a:srgbClr val="FFC000"/>
                </a:solidFill>
              </a:rPr>
              <a:t>Information </a:t>
            </a:r>
            <a:r>
              <a:rPr lang="en-AU" sz="2400" b="1" dirty="0" smtClean="0">
                <a:solidFill>
                  <a:srgbClr val="FFC000"/>
                </a:solidFill>
              </a:rPr>
              <a:t>processing </a:t>
            </a:r>
            <a:r>
              <a:rPr lang="en-AU" sz="2400" b="1" dirty="0">
                <a:solidFill>
                  <a:srgbClr val="FFC000"/>
                </a:solidFill>
              </a:rPr>
              <a:t>considerations</a:t>
            </a:r>
          </a:p>
          <a:p>
            <a:endParaRPr lang="en-AU" sz="2400" b="1" dirty="0">
              <a:solidFill>
                <a:srgbClr val="FFC000"/>
              </a:solidFill>
            </a:endParaRPr>
          </a:p>
          <a:p>
            <a:r>
              <a:rPr lang="en-AU" sz="1900" dirty="0">
                <a:solidFill>
                  <a:srgbClr val="FFC000"/>
                </a:solidFill>
              </a:rPr>
              <a:t>Reaction time </a:t>
            </a:r>
            <a:r>
              <a:rPr lang="en-AU" sz="1900" dirty="0"/>
              <a:t>is the delay between the stimulus and the initiation of movement. </a:t>
            </a:r>
            <a:r>
              <a:rPr lang="en-AU" sz="1900" dirty="0">
                <a:solidFill>
                  <a:srgbClr val="FFC000"/>
                </a:solidFill>
              </a:rPr>
              <a:t>Movement time </a:t>
            </a:r>
            <a:r>
              <a:rPr lang="en-AU" sz="1900" dirty="0"/>
              <a:t>is the time it takes for a movement to be completed from the time it starts and total </a:t>
            </a:r>
            <a:r>
              <a:rPr lang="en-AU" sz="1900" dirty="0">
                <a:solidFill>
                  <a:srgbClr val="FFC000"/>
                </a:solidFill>
              </a:rPr>
              <a:t>response time </a:t>
            </a:r>
            <a:r>
              <a:rPr lang="en-AU" sz="1900" dirty="0"/>
              <a:t>is a combination of these two.</a:t>
            </a:r>
          </a:p>
          <a:p>
            <a:endParaRPr lang="en-AU" sz="1900" b="1" dirty="0">
              <a:solidFill>
                <a:srgbClr val="FFC000"/>
              </a:solidFill>
            </a:endParaRPr>
          </a:p>
          <a:p>
            <a:r>
              <a:rPr lang="en-AU" sz="1900" b="1" dirty="0">
                <a:solidFill>
                  <a:srgbClr val="FFC000"/>
                </a:solidFill>
              </a:rPr>
              <a:t>Simple reaction time </a:t>
            </a:r>
            <a:r>
              <a:rPr lang="en-AU" sz="1900" dirty="0"/>
              <a:t>involves one stimulus and only one response</a:t>
            </a:r>
          </a:p>
          <a:p>
            <a:endParaRPr lang="en-AU" sz="1900" dirty="0"/>
          </a:p>
          <a:p>
            <a:r>
              <a:rPr lang="en-AU" sz="1900" b="1" dirty="0">
                <a:solidFill>
                  <a:srgbClr val="FFC000"/>
                </a:solidFill>
              </a:rPr>
              <a:t>Choice reaction time </a:t>
            </a:r>
            <a:r>
              <a:rPr lang="en-AU" sz="1900" dirty="0"/>
              <a:t>involves more than one stimulus and possibly more than one response. </a:t>
            </a:r>
          </a:p>
          <a:p>
            <a:r>
              <a:rPr lang="en-AU" sz="1900" b="1" dirty="0">
                <a:solidFill>
                  <a:srgbClr val="FFC000"/>
                </a:solidFill>
              </a:rPr>
              <a:t>As the amount of options increase, so too does reaction time</a:t>
            </a:r>
          </a:p>
          <a:p>
            <a:endParaRPr lang="en-AU" sz="1900" b="1" dirty="0">
              <a:solidFill>
                <a:srgbClr val="FFC000"/>
              </a:solidFill>
            </a:endParaRPr>
          </a:p>
          <a:p>
            <a:r>
              <a:rPr lang="en-AU" sz="1900" dirty="0"/>
              <a:t>The greater the </a:t>
            </a:r>
            <a:r>
              <a:rPr lang="en-AU" sz="1900" b="1" dirty="0">
                <a:solidFill>
                  <a:srgbClr val="FFC000"/>
                </a:solidFill>
              </a:rPr>
              <a:t>stimulus response compatibility</a:t>
            </a:r>
            <a:r>
              <a:rPr lang="en-AU" sz="1900" dirty="0"/>
              <a:t>, the quicker the reaction time</a:t>
            </a: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908050"/>
            <a:ext cx="3348037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539750" y="908050"/>
            <a:ext cx="8135938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400" b="1" dirty="0">
                <a:solidFill>
                  <a:srgbClr val="FFC000"/>
                </a:solidFill>
              </a:rPr>
              <a:t>Anticipation</a:t>
            </a:r>
            <a:r>
              <a:rPr lang="en-AU" dirty="0"/>
              <a:t> – is being able to </a:t>
            </a:r>
            <a:r>
              <a:rPr lang="en-AU" b="1" dirty="0">
                <a:solidFill>
                  <a:srgbClr val="FFC000"/>
                </a:solidFill>
              </a:rPr>
              <a:t>predict</a:t>
            </a:r>
            <a:r>
              <a:rPr lang="en-AU" dirty="0"/>
              <a:t> what is going to happen next. It is the ability to </a:t>
            </a:r>
            <a:r>
              <a:rPr lang="en-AU" dirty="0" smtClean="0"/>
              <a:t>‘</a:t>
            </a:r>
            <a:r>
              <a:rPr lang="en-AU" b="1" dirty="0" smtClean="0">
                <a:solidFill>
                  <a:srgbClr val="FFC000"/>
                </a:solidFill>
              </a:rPr>
              <a:t>read </a:t>
            </a:r>
            <a:r>
              <a:rPr lang="en-AU" b="1" dirty="0">
                <a:solidFill>
                  <a:srgbClr val="FFC000"/>
                </a:solidFill>
              </a:rPr>
              <a:t>the </a:t>
            </a:r>
            <a:r>
              <a:rPr lang="en-AU" b="1" dirty="0" smtClean="0">
                <a:solidFill>
                  <a:srgbClr val="FFC000"/>
                </a:solidFill>
              </a:rPr>
              <a:t>play</a:t>
            </a:r>
            <a:r>
              <a:rPr lang="en-AU" dirty="0" smtClean="0"/>
              <a:t>’ </a:t>
            </a:r>
            <a:r>
              <a:rPr lang="en-AU" dirty="0"/>
              <a:t>or pick up on environmental cues and best prepare an appropriate  response.</a:t>
            </a:r>
          </a:p>
          <a:p>
            <a:endParaRPr lang="en-AU" dirty="0"/>
          </a:p>
          <a:p>
            <a:r>
              <a:rPr lang="en-AU" dirty="0"/>
              <a:t>Practice allows performers to recognise cues or certain patterns / stimuli that enable them to predict what will happen next. </a:t>
            </a:r>
          </a:p>
          <a:p>
            <a:endParaRPr lang="en-AU" dirty="0"/>
          </a:p>
          <a:p>
            <a:r>
              <a:rPr lang="en-AU" b="1" dirty="0">
                <a:solidFill>
                  <a:srgbClr val="FFC000"/>
                </a:solidFill>
              </a:rPr>
              <a:t>Anticipation reduces reaction times in most cases</a:t>
            </a:r>
          </a:p>
          <a:p>
            <a:endParaRPr lang="en-AU" b="1" dirty="0">
              <a:solidFill>
                <a:srgbClr val="FFC000"/>
              </a:solidFill>
            </a:endParaRPr>
          </a:p>
          <a:p>
            <a:r>
              <a:rPr lang="en-AU" dirty="0"/>
              <a:t>At a more advanced leve</a:t>
            </a:r>
            <a:r>
              <a:rPr lang="en-AU" b="1" dirty="0"/>
              <a:t>l, </a:t>
            </a:r>
            <a:r>
              <a:rPr lang="en-AU" b="1" dirty="0" smtClean="0">
                <a:solidFill>
                  <a:srgbClr val="FFC000"/>
                </a:solidFill>
              </a:rPr>
              <a:t>‘fake’ </a:t>
            </a:r>
            <a:r>
              <a:rPr lang="en-AU" dirty="0"/>
              <a:t>cues can be given to get an opponent to react to these</a:t>
            </a:r>
            <a:r>
              <a:rPr lang="en-AU" b="1" dirty="0">
                <a:solidFill>
                  <a:srgbClr val="FFC000"/>
                </a:solidFill>
              </a:rPr>
              <a:t>. </a:t>
            </a:r>
            <a:r>
              <a:rPr lang="en-AU" dirty="0"/>
              <a:t>Very quickly as they begin to respond to this “fake” another movement is made and this had a delayed response time</a:t>
            </a:r>
            <a:r>
              <a:rPr lang="en-AU" b="1" dirty="0">
                <a:solidFill>
                  <a:srgbClr val="FFC000"/>
                </a:solidFill>
              </a:rPr>
              <a:t>. This is known as the psychological refractory period.</a:t>
            </a:r>
          </a:p>
          <a:p>
            <a:endParaRPr lang="en-AU" b="1" dirty="0">
              <a:solidFill>
                <a:srgbClr val="FFC000"/>
              </a:solidFill>
            </a:endParaRPr>
          </a:p>
          <a:p>
            <a:r>
              <a:rPr lang="en-AU" dirty="0"/>
              <a:t>Timing is critical in the psychological refractory period in terms of presenting two different cues.</a:t>
            </a:r>
          </a:p>
          <a:p>
            <a:endParaRPr lang="en-AU" b="1" dirty="0">
              <a:solidFill>
                <a:srgbClr val="FFC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1275</TotalTime>
  <Words>1005</Words>
  <Application>Microsoft Office PowerPoint</Application>
  <PresentationFormat>On-screen Show (4:3)</PresentationFormat>
  <Paragraphs>157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Flow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rma</dc:creator>
  <cp:lastModifiedBy>Education</cp:lastModifiedBy>
  <cp:revision>38</cp:revision>
  <dcterms:created xsi:type="dcterms:W3CDTF">2010-06-23T00:57:57Z</dcterms:created>
  <dcterms:modified xsi:type="dcterms:W3CDTF">2011-06-19T22:42:11Z</dcterms:modified>
</cp:coreProperties>
</file>