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4" r:id="rId10"/>
    <p:sldId id="263" r:id="rId11"/>
    <p:sldId id="266" r:id="rId12"/>
    <p:sldId id="267" r:id="rId13"/>
    <p:sldId id="268" r:id="rId14"/>
    <p:sldId id="290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2" r:id="rId37"/>
    <p:sldId id="293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-7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1115196-1C6F-4784-83AC-30756D8F10B3}" type="datetimeFigureOut">
              <a:rPr lang="en-US" smtClean="0"/>
              <a:pPr/>
              <a:t>5/30/2011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qWXKt16svs" TargetMode="External"/><Relationship Id="rId2" Type="http://schemas.openxmlformats.org/officeDocument/2006/relationships/hyperlink" Target="http://www.youtube.com/watch?v=bb4mUcHrRPc&amp;playnext=1&amp;list=PLD41E44D265F5A8E3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ilymotion.com/video/xeamon_learn-about-the-science-of-firing-a_tech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BIOMECHANICS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016137" cy="37621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137394"/>
            <a:ext cx="2958235" cy="17206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11392" y="428050"/>
            <a:ext cx="3505200" cy="2324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97249" y="2790645"/>
            <a:ext cx="2857753" cy="16738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9755" y="2957221"/>
            <a:ext cx="1523689" cy="218017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632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Other factors that effect the flight of projectiles?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SPIN</a:t>
            </a:r>
          </a:p>
          <a:p>
            <a:r>
              <a:rPr lang="en-US" dirty="0" smtClean="0"/>
              <a:t>Types of Spin?</a:t>
            </a:r>
          </a:p>
          <a:p>
            <a:r>
              <a:rPr lang="en-US" dirty="0" smtClean="0"/>
              <a:t>Top spin, back spin, side spin</a:t>
            </a:r>
          </a:p>
          <a:p>
            <a:r>
              <a:rPr lang="en-US" dirty="0" smtClean="0"/>
              <a:t>Examples of spin in sports?</a:t>
            </a:r>
          </a:p>
          <a:p>
            <a:r>
              <a:rPr lang="en-US" dirty="0" smtClean="0"/>
              <a:t>Tennis, soccer, cricket, golf </a:t>
            </a:r>
            <a:r>
              <a:rPr lang="en-US" dirty="0" err="1" smtClean="0"/>
              <a:t>etc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6307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SPIN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is SPIN: </a:t>
            </a:r>
          </a:p>
          <a:p>
            <a:pPr lvl="1"/>
            <a:r>
              <a:rPr lang="en-US" dirty="0" smtClean="0"/>
              <a:t>a spinning/rotating motion imparted to a projectile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Why do we use spin?</a:t>
            </a:r>
          </a:p>
          <a:p>
            <a:pPr lvl="1"/>
            <a:r>
              <a:rPr lang="en-US" dirty="0" smtClean="0"/>
              <a:t>To change the path of a projectile in different ways (advantageous to the activity we are doing)</a:t>
            </a:r>
          </a:p>
          <a:p>
            <a:pPr lvl="1"/>
            <a:endParaRPr lang="en-US" dirty="0"/>
          </a:p>
          <a:p>
            <a:r>
              <a:rPr lang="en-US" dirty="0" smtClean="0"/>
              <a:t>Sporting examples of Spin:</a:t>
            </a:r>
          </a:p>
          <a:p>
            <a:pPr lvl="2"/>
            <a:r>
              <a:rPr lang="en-US" dirty="0" smtClean="0"/>
              <a:t>Tennis, golf, table tennis, volleyball, baseball, soccer, cricket, basketball, netball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10967" y="2764901"/>
            <a:ext cx="1697521" cy="231480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3156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>
                <a:solidFill>
                  <a:srgbClr val="FF0000"/>
                </a:solidFill>
              </a:rPr>
              <a:t>SPIN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Types of spin:</a:t>
            </a:r>
          </a:p>
          <a:p>
            <a:pPr lvl="1"/>
            <a:r>
              <a:rPr lang="en-US" dirty="0"/>
              <a:t>Top Spin: causes a ball to drop more quickly than it would without spin, and the ball will have a lower and faster rebound </a:t>
            </a:r>
            <a:r>
              <a:rPr lang="en-US" dirty="0" smtClean="0"/>
              <a:t>velocity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Back Spin: causes the ball to hold up in the air, lengthening its flight time and </a:t>
            </a:r>
            <a:r>
              <a:rPr lang="en-US" dirty="0" smtClean="0"/>
              <a:t>distance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Sidespin: causes a ball to follow a curved path, due to Magnus effect in the direction of the spin (right/left)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2235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Table Tennis/Soccer Examples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http://www.youtube.com/watch?v=bb4mUcHrRPc&amp;playnext=1&amp;list=PLD41E44D265F5A8E3</a:t>
            </a:r>
            <a:endParaRPr lang="en-US" dirty="0" smtClean="0"/>
          </a:p>
          <a:p>
            <a:r>
              <a:rPr lang="en-US" dirty="0" smtClean="0"/>
              <a:t>Notice the use of spin: Top spin, back spin and side spin</a:t>
            </a:r>
          </a:p>
          <a:p>
            <a:r>
              <a:rPr lang="en-US" dirty="0">
                <a:hlinkClick r:id="rId3"/>
              </a:rPr>
              <a:t>http://</a:t>
            </a:r>
            <a:r>
              <a:rPr lang="en-US" dirty="0" err="1">
                <a:hlinkClick r:id="rId3"/>
              </a:rPr>
              <a:t>www.youtube.com</a:t>
            </a:r>
            <a:r>
              <a:rPr lang="en-US" dirty="0">
                <a:hlinkClick r:id="rId3"/>
              </a:rPr>
              <a:t>/</a:t>
            </a:r>
            <a:r>
              <a:rPr lang="en-US" dirty="0" err="1">
                <a:hlinkClick r:id="rId3"/>
              </a:rPr>
              <a:t>watch?v</a:t>
            </a:r>
            <a:r>
              <a:rPr lang="en-US" dirty="0">
                <a:hlinkClick r:id="rId3"/>
              </a:rPr>
              <a:t>=oqWXKt16svs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9463" y="4227727"/>
            <a:ext cx="2697976" cy="20576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0666" y="4227727"/>
            <a:ext cx="2708197" cy="19846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9169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Magnus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198493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Impact, rebound and spin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Direct impact through the centre of gravity of a projectile will not create spin – e.g. A chest pass in netball</a:t>
            </a:r>
          </a:p>
          <a:p>
            <a:r>
              <a:rPr lang="en-US" dirty="0" smtClean="0"/>
              <a:t>When the ball contacts or is contacted by an object away from its centre of gravity, spin is created</a:t>
            </a:r>
          </a:p>
          <a:p>
            <a:r>
              <a:rPr lang="en-US" dirty="0" smtClean="0"/>
              <a:t>When the ball is in contact with a fixed object (the gym floor) the ball will come off the floor with some amount of spin, depending on</a:t>
            </a:r>
          </a:p>
          <a:p>
            <a:pPr lvl="1"/>
            <a:r>
              <a:rPr lang="en-US" dirty="0" smtClean="0"/>
              <a:t>The friction between the ball and floor</a:t>
            </a:r>
          </a:p>
          <a:p>
            <a:pPr lvl="1"/>
            <a:r>
              <a:rPr lang="en-US" dirty="0" smtClean="0"/>
              <a:t>Any spin on the ball before landing</a:t>
            </a:r>
          </a:p>
          <a:p>
            <a:r>
              <a:rPr lang="en-US" dirty="0" smtClean="0"/>
              <a:t>Diagram..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56247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Impact, rebound and spin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Angle of Incidence:</a:t>
            </a:r>
          </a:p>
          <a:p>
            <a:pPr lvl="1"/>
            <a:r>
              <a:rPr lang="en-US" dirty="0" smtClean="0"/>
              <a:t>The angle at which the ball approaches the floor</a:t>
            </a:r>
          </a:p>
          <a:p>
            <a:r>
              <a:rPr lang="en-US" dirty="0" smtClean="0"/>
              <a:t>Angle of Reflection:</a:t>
            </a:r>
          </a:p>
          <a:p>
            <a:pPr lvl="1"/>
            <a:r>
              <a:rPr lang="en-US" dirty="0" smtClean="0"/>
              <a:t>Is the angle at which it leaves the floor</a:t>
            </a:r>
          </a:p>
          <a:p>
            <a:pPr lvl="1"/>
            <a:r>
              <a:rPr lang="en-US" dirty="0" smtClean="0"/>
              <a:t>Back spin will increase the angle of reflection</a:t>
            </a:r>
          </a:p>
          <a:p>
            <a:pPr lvl="1"/>
            <a:r>
              <a:rPr lang="en-US" dirty="0" smtClean="0"/>
              <a:t>Top spin will decrease it</a:t>
            </a:r>
          </a:p>
          <a:p>
            <a:pPr lvl="1"/>
            <a:r>
              <a:rPr lang="en-US" dirty="0" smtClean="0"/>
              <a:t>Side spin will curve in the direction of the spin while the ball is airborne. Upon landing it will rebound and bounce in the opposite direction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02493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81049" y="295833"/>
            <a:ext cx="2984500" cy="2730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554" y="295833"/>
            <a:ext cx="2857500" cy="2857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b="1" dirty="0" smtClean="0">
                <a:solidFill>
                  <a:srgbClr val="FF0000"/>
                </a:solidFill>
              </a:rPr>
              <a:t>LEVERS</a:t>
            </a:r>
            <a:endParaRPr lang="en-US" sz="7200" b="1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8685" y="3569247"/>
            <a:ext cx="4805684" cy="28472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15187" y="3569247"/>
            <a:ext cx="3850362" cy="284720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0133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Levers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is a lever?</a:t>
            </a:r>
          </a:p>
          <a:p>
            <a:pPr lvl="1"/>
            <a:r>
              <a:rPr lang="en-US" dirty="0" smtClean="0"/>
              <a:t>A lever is a simple machine consisting of a rigid bar that can be made to rotate around an axis</a:t>
            </a:r>
          </a:p>
          <a:p>
            <a:r>
              <a:rPr lang="en-US" dirty="0" smtClean="0"/>
              <a:t>Do we have levers in the human body?</a:t>
            </a:r>
          </a:p>
          <a:p>
            <a:pPr lvl="1"/>
            <a:r>
              <a:rPr lang="en-US" dirty="0" smtClean="0"/>
              <a:t>Yes! Our muscles pull on bones to function as levers</a:t>
            </a:r>
          </a:p>
          <a:p>
            <a:r>
              <a:rPr lang="en-US" dirty="0" smtClean="0"/>
              <a:t>Why would we want to use levers in sport?</a:t>
            </a:r>
          </a:p>
          <a:p>
            <a:pPr lvl="1"/>
            <a:r>
              <a:rPr lang="en-US" dirty="0" smtClean="0"/>
              <a:t>Increase Force</a:t>
            </a:r>
          </a:p>
          <a:p>
            <a:pPr lvl="1"/>
            <a:r>
              <a:rPr lang="en-US" dirty="0" smtClean="0"/>
              <a:t>Increase Speed</a:t>
            </a:r>
          </a:p>
          <a:p>
            <a:r>
              <a:rPr lang="en-US" dirty="0" smtClean="0"/>
              <a:t>Examples?? Ruler Example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5360" y="4101501"/>
            <a:ext cx="2716376" cy="23347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25093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Parts of a Lever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Bicep curl example…</a:t>
            </a:r>
          </a:p>
          <a:p>
            <a:r>
              <a:rPr lang="en-US" dirty="0" smtClean="0"/>
              <a:t>For a lever to move a resistance, a force must be applied</a:t>
            </a:r>
          </a:p>
          <a:p>
            <a:pPr marL="0" indent="0">
              <a:buNone/>
            </a:pPr>
            <a:r>
              <a:rPr lang="en-US" dirty="0" smtClean="0"/>
              <a:t>All levers have 3 parts:</a:t>
            </a:r>
          </a:p>
          <a:p>
            <a:pPr lvl="1"/>
            <a:r>
              <a:rPr lang="en-US" dirty="0" smtClean="0"/>
              <a:t>Axis (or fulcrum/pivot point)</a:t>
            </a:r>
          </a:p>
          <a:p>
            <a:pPr lvl="1"/>
            <a:r>
              <a:rPr lang="en-US" dirty="0" smtClean="0"/>
              <a:t>Resistance (or weight load to be moved)</a:t>
            </a:r>
          </a:p>
          <a:p>
            <a:pPr lvl="1"/>
            <a:r>
              <a:rPr lang="en-US" dirty="0" smtClean="0"/>
              <a:t>Force (or effort)</a:t>
            </a:r>
          </a:p>
          <a:p>
            <a:r>
              <a:rPr lang="en-US" dirty="0" smtClean="0"/>
              <a:t>Bone = rigid bar, elbow joint = axis for rotation, muscle tension = force, dumbbell = resistance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14739" y="2957800"/>
            <a:ext cx="2744615" cy="18197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72849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smtClean="0">
                <a:solidFill>
                  <a:srgbClr val="FF0000"/>
                </a:solidFill>
              </a:rPr>
              <a:t>‘</a:t>
            </a:r>
            <a:r>
              <a:rPr lang="en-US" b="1" dirty="0" smtClean="0">
                <a:solidFill>
                  <a:srgbClr val="FF0000"/>
                </a:solidFill>
              </a:rPr>
              <a:t>BIOMECHANICS’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Brainstorm…. </a:t>
            </a:r>
            <a:endParaRPr lang="en-US" sz="2400" dirty="0" smtClean="0"/>
          </a:p>
          <a:p>
            <a:r>
              <a:rPr lang="en-US" sz="2400" dirty="0" smtClean="0"/>
              <a:t>Biomechanics is the study of human motion</a:t>
            </a:r>
          </a:p>
          <a:p>
            <a:r>
              <a:rPr lang="en-US" sz="2400" dirty="0" smtClean="0"/>
              <a:t>Uses principles of motion and forces to develop and refine movement</a:t>
            </a:r>
          </a:p>
          <a:p>
            <a:r>
              <a:rPr lang="en-US" sz="2400" dirty="0" smtClean="0"/>
              <a:t>A broad field that looks at…. Motion, forces, injury prevention, impaired mobility for elderly, prosthetics, orthotics, clothing, improving performance, equipment and technique.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82362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Lever Classification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position of the three components determines the class of lever: </a:t>
            </a:r>
            <a:r>
              <a:rPr lang="en-US" dirty="0" smtClean="0">
                <a:solidFill>
                  <a:srgbClr val="FF0000"/>
                </a:solidFill>
              </a:rPr>
              <a:t>First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Second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FF0000"/>
                </a:solidFill>
              </a:rPr>
              <a:t>Third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FIRST CLASS LEVER: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 resistance and the force are on either side of the axis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SECOND CLASS LEVER: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 resistance is between the force and the axis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THIRD CLASS LEVER: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 force is between the resistance and the axis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801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dirty="0">
                <a:solidFill>
                  <a:srgbClr val="FF0000"/>
                </a:solidFill>
              </a:rPr>
              <a:t>Lever Classification</a:t>
            </a:r>
            <a:r>
              <a:rPr lang="en-US" dirty="0"/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0360" y="1894075"/>
            <a:ext cx="4009436" cy="45359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82031" y="1438833"/>
            <a:ext cx="2026669" cy="20723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9796" y="3264975"/>
            <a:ext cx="2032000" cy="2032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62435" y="2363026"/>
            <a:ext cx="19614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</a:t>
            </a:r>
            <a:r>
              <a:rPr lang="en-US" sz="2400" b="1" baseline="30000" dirty="0" smtClean="0"/>
              <a:t>St</a:t>
            </a:r>
            <a:r>
              <a:rPr lang="en-US" sz="2400" b="1" dirty="0" smtClean="0"/>
              <a:t> Class:</a:t>
            </a:r>
          </a:p>
          <a:p>
            <a:r>
              <a:rPr lang="en-US" sz="2400" b="1" dirty="0" smtClean="0"/>
              <a:t>See-Saw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301796" y="3874077"/>
            <a:ext cx="2218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</a:t>
            </a:r>
            <a:r>
              <a:rPr lang="en-US" sz="2400" b="1" baseline="30000" dirty="0" smtClean="0"/>
              <a:t>nd</a:t>
            </a:r>
            <a:r>
              <a:rPr lang="en-US" sz="2400" b="1" dirty="0" smtClean="0"/>
              <a:t> Class:</a:t>
            </a:r>
          </a:p>
          <a:p>
            <a:r>
              <a:rPr lang="en-US" sz="2400" b="1" dirty="0" smtClean="0"/>
              <a:t>Wheel Barrow</a:t>
            </a:r>
            <a:endParaRPr lang="en-US" sz="24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79176" y="5054891"/>
            <a:ext cx="2217923" cy="137511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371186" y="5420636"/>
            <a:ext cx="25108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2</a:t>
            </a:r>
            <a:r>
              <a:rPr lang="en-US" sz="2400" b="1" baseline="30000" dirty="0"/>
              <a:t>nd</a:t>
            </a:r>
            <a:r>
              <a:rPr lang="en-US" sz="2400" b="1" dirty="0"/>
              <a:t> Class:</a:t>
            </a:r>
          </a:p>
          <a:p>
            <a:r>
              <a:rPr lang="en-US" sz="2400" b="1" dirty="0" smtClean="0"/>
              <a:t>Chop Sticks</a:t>
            </a:r>
            <a:endParaRPr lang="en-US" sz="2400" b="1" dirty="0"/>
          </a:p>
        </p:txBody>
      </p:sp>
    </p:spTree>
    <p:extLst>
      <p:ext uri="{BB962C8B-B14F-4D97-AF65-F5344CB8AC3E}">
        <p14:creationId xmlns="" xmlns:p14="http://schemas.microsoft.com/office/powerpoint/2010/main" val="19307997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Sporting Examples?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Andy Roddick – p131</a:t>
            </a:r>
          </a:p>
          <a:p>
            <a:r>
              <a:rPr lang="en-US" dirty="0" smtClean="0"/>
              <a:t>Issues with long levers? Why not increase the length of racquets for more velocity?</a:t>
            </a:r>
          </a:p>
          <a:p>
            <a:r>
              <a:rPr lang="en-US" dirty="0" smtClean="0"/>
              <a:t>Levers and Children</a:t>
            </a:r>
          </a:p>
          <a:p>
            <a:r>
              <a:rPr lang="en-US" dirty="0" smtClean="0"/>
              <a:t>Student activity page 128 – sit ups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2925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Equilibrium, Stability and Balance</a:t>
            </a:r>
            <a:endParaRPr lang="en-US" sz="4400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7650" y="1739900"/>
            <a:ext cx="2235200" cy="3632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59269" y="2888626"/>
            <a:ext cx="3497296" cy="3705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82851" y="2333000"/>
            <a:ext cx="3330574" cy="37058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95637" y="1739900"/>
            <a:ext cx="52355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All </a:t>
            </a:r>
            <a:r>
              <a:rPr lang="en-US" sz="2400" dirty="0" smtClean="0">
                <a:solidFill>
                  <a:srgbClr val="FF0000"/>
                </a:solidFill>
              </a:rPr>
              <a:t>concepts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are all closely related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702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Equilibrium, Stability </a:t>
            </a:r>
            <a:r>
              <a:rPr lang="en-US" sz="4000" b="1" dirty="0">
                <a:solidFill>
                  <a:srgbClr val="FF0000"/>
                </a:solidFill>
              </a:rPr>
              <a:t>and 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Equilibrium:</a:t>
            </a:r>
          </a:p>
          <a:p>
            <a:pPr lvl="1"/>
            <a:r>
              <a:rPr lang="en-US" dirty="0" smtClean="0"/>
              <a:t>When all forces are balanced</a:t>
            </a:r>
          </a:p>
          <a:p>
            <a:pPr lvl="1"/>
            <a:r>
              <a:rPr lang="en-US" dirty="0" smtClean="0"/>
              <a:t>An object in equilibrium is is either motionless or moving with a constant velocity (no acceleration)</a:t>
            </a:r>
          </a:p>
          <a:p>
            <a:pPr lvl="3"/>
            <a:r>
              <a:rPr lang="en-US" dirty="0" smtClean="0"/>
              <a:t>Static Equilibrium</a:t>
            </a:r>
          </a:p>
          <a:p>
            <a:pPr lvl="3"/>
            <a:r>
              <a:rPr lang="en-US" dirty="0" smtClean="0"/>
              <a:t>Dynamic Equilibrium</a:t>
            </a:r>
          </a:p>
          <a:p>
            <a:r>
              <a:rPr lang="en-US" dirty="0" smtClean="0"/>
              <a:t>Stability:</a:t>
            </a:r>
          </a:p>
          <a:p>
            <a:pPr lvl="1"/>
            <a:r>
              <a:rPr lang="en-US" dirty="0" smtClean="0"/>
              <a:t>The ability of a body to resist change in its current state of equilibrium</a:t>
            </a:r>
          </a:p>
          <a:p>
            <a:r>
              <a:rPr lang="en-US" dirty="0" smtClean="0"/>
              <a:t>Balance:</a:t>
            </a:r>
          </a:p>
          <a:p>
            <a:pPr lvl="1"/>
            <a:r>
              <a:rPr lang="en-US" dirty="0" smtClean="0"/>
              <a:t>The state of equilibrium and the ability to control it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60135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Equilibrium, Stability </a:t>
            </a:r>
            <a:r>
              <a:rPr lang="en-US" sz="4000" b="1" dirty="0">
                <a:solidFill>
                  <a:srgbClr val="FF0000"/>
                </a:solidFill>
              </a:rPr>
              <a:t>and Balance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0200" y="1749425"/>
            <a:ext cx="2030321" cy="2362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1150" y="2197786"/>
            <a:ext cx="3514725" cy="31552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0200" y="4318000"/>
            <a:ext cx="3156190" cy="21272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76500" y="2063750"/>
            <a:ext cx="2587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Equilibrium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635750" y="2525415"/>
            <a:ext cx="2111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Stability</a:t>
            </a:r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603625" y="5588000"/>
            <a:ext cx="2460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Balance</a:t>
            </a:r>
            <a:endParaRPr lang="en-US" sz="2800" b="1" dirty="0"/>
          </a:p>
        </p:txBody>
      </p:sp>
    </p:spTree>
    <p:extLst>
      <p:ext uri="{BB962C8B-B14F-4D97-AF65-F5344CB8AC3E}">
        <p14:creationId xmlns="" xmlns:p14="http://schemas.microsoft.com/office/powerpoint/2010/main" val="164006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FF0000"/>
                </a:solidFill>
              </a:rPr>
              <a:t>Equilibrium, Stability and 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stability is INCREASED, it is more difficult to unbalance an object</a:t>
            </a:r>
          </a:p>
          <a:p>
            <a:r>
              <a:rPr lang="en-US" dirty="0" smtClean="0"/>
              <a:t>When stability is DECREASED, it is easier to unbalance the object or body</a:t>
            </a:r>
          </a:p>
          <a:p>
            <a:r>
              <a:rPr lang="en-US" dirty="0" smtClean="0"/>
              <a:t>Sports that aim to increase stability? Decrease?</a:t>
            </a:r>
          </a:p>
          <a:p>
            <a:pPr lvl="1"/>
            <a:r>
              <a:rPr lang="en-US" dirty="0" smtClean="0"/>
              <a:t>Wrestling as opposed to Swimmers on the blocks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8452" y="3571875"/>
            <a:ext cx="2076772" cy="26987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00677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Factors Affecting 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Body Mass</a:t>
            </a:r>
          </a:p>
          <a:p>
            <a:pPr lvl="1"/>
            <a:r>
              <a:rPr lang="en-US" dirty="0" smtClean="0"/>
              <a:t>The greater the mass of an object or body, the greater the force required to move it (Newton’s 2</a:t>
            </a:r>
            <a:r>
              <a:rPr lang="en-US" baseline="30000" dirty="0" smtClean="0"/>
              <a:t>nd</a:t>
            </a:r>
            <a:r>
              <a:rPr lang="en-US" dirty="0" smtClean="0"/>
              <a:t> Law)</a:t>
            </a:r>
          </a:p>
          <a:p>
            <a:r>
              <a:rPr lang="en-US" dirty="0" smtClean="0"/>
              <a:t>Friction </a:t>
            </a:r>
          </a:p>
          <a:p>
            <a:pPr lvl="1"/>
            <a:r>
              <a:rPr lang="en-US" dirty="0" smtClean="0"/>
              <a:t>Increasing friction between the body and the surface it is in contact with increases stability of the body</a:t>
            </a:r>
          </a:p>
          <a:p>
            <a:r>
              <a:rPr lang="en-US" dirty="0" smtClean="0"/>
              <a:t>Base of support</a:t>
            </a:r>
          </a:p>
          <a:p>
            <a:pPr lvl="1"/>
            <a:r>
              <a:rPr lang="en-US" dirty="0" smtClean="0"/>
              <a:t>The larger the base of support, the greater the stability of an object</a:t>
            </a:r>
          </a:p>
          <a:p>
            <a:r>
              <a:rPr lang="en-US" dirty="0" smtClean="0"/>
              <a:t>Position of centre of gravity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93701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Centre Of Gravity (</a:t>
            </a:r>
            <a:r>
              <a:rPr lang="en-US" sz="3600" b="1" dirty="0" err="1" smtClean="0">
                <a:solidFill>
                  <a:srgbClr val="FF0000"/>
                </a:solidFill>
              </a:rPr>
              <a:t>CoG</a:t>
            </a:r>
            <a:r>
              <a:rPr lang="en-US" sz="3600" b="1" dirty="0" smtClean="0">
                <a:solidFill>
                  <a:srgbClr val="FF0000"/>
                </a:solidFill>
              </a:rPr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centre of gravity is the point around which the body’s weight is balanced, regardless of the position of the body</a:t>
            </a:r>
          </a:p>
          <a:p>
            <a:r>
              <a:rPr lang="en-US" dirty="0" smtClean="0"/>
              <a:t>The centre of gravity can be moved by simply moving body parts</a:t>
            </a:r>
          </a:p>
          <a:p>
            <a:r>
              <a:rPr lang="en-US" dirty="0" smtClean="0"/>
              <a:t>Moving centre of gravity to the edge of the base of support can actually aid in maintaining equilibrium</a:t>
            </a:r>
          </a:p>
          <a:p>
            <a:r>
              <a:rPr lang="en-US" dirty="0" smtClean="0"/>
              <a:t>E.g. rugby players will lean forward as they move toward an opposition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00914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Centre of Gravity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66838" y="1924223"/>
            <a:ext cx="6253161" cy="46928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1687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Projectile Motion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Projectile: Anything that is launched into the air and affected by forces of gravity and air resistance</a:t>
            </a:r>
          </a:p>
          <a:p>
            <a:r>
              <a:rPr lang="en-US" sz="2400" dirty="0" smtClean="0"/>
              <a:t>Examples: balls, shuttlecocks, arrows,  javelins, discuses, shot puts all act as projectiles when they are thrown, kicked, shot or hit</a:t>
            </a:r>
          </a:p>
          <a:p>
            <a:r>
              <a:rPr lang="en-US" sz="2400" dirty="0" smtClean="0"/>
              <a:t>Human examples: athletics, diving, gymnastics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314" y="4795755"/>
            <a:ext cx="2698239" cy="17127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76180" y="4795755"/>
            <a:ext cx="2367308" cy="17127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22874" y="4795755"/>
            <a:ext cx="1440076" cy="17127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4872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Locating the </a:t>
            </a:r>
            <a:r>
              <a:rPr lang="en-US" sz="4000" b="1" dirty="0" err="1" smtClean="0">
                <a:solidFill>
                  <a:srgbClr val="FF0000"/>
                </a:solidFill>
              </a:rPr>
              <a:t>CoG</a:t>
            </a:r>
            <a:r>
              <a:rPr lang="en-US" sz="4000" b="1" dirty="0" smtClean="0">
                <a:solidFill>
                  <a:srgbClr val="FF0000"/>
                </a:solidFill>
              </a:rPr>
              <a:t>.. P.124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CoG</a:t>
            </a:r>
            <a:r>
              <a:rPr lang="en-US" dirty="0" smtClean="0"/>
              <a:t> of a perfectly symmetrical object that has constant density and mass and uniform weight distribution will be in the exact centre of the object</a:t>
            </a:r>
          </a:p>
          <a:p>
            <a:r>
              <a:rPr lang="en-US" dirty="0" smtClean="0"/>
              <a:t>For a baseball bat or golf club, the object has more mass away from its handle – the centre of gravity will shift towards this end</a:t>
            </a:r>
          </a:p>
          <a:p>
            <a:r>
              <a:rPr lang="en-US" dirty="0" smtClean="0"/>
              <a:t>Try locating </a:t>
            </a:r>
            <a:r>
              <a:rPr lang="en-US" dirty="0" err="1" smtClean="0"/>
              <a:t>CoG</a:t>
            </a:r>
            <a:r>
              <a:rPr lang="en-US" dirty="0" smtClean="0"/>
              <a:t> by balancing the bat or club on your finger.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509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Newton’s Laws of Motion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4474" y="4079875"/>
            <a:ext cx="4684939" cy="24098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67349" y="1854199"/>
            <a:ext cx="3343275" cy="40479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67349" y="5902184"/>
            <a:ext cx="356552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Sir Isaac Newton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9773" y="1711324"/>
            <a:ext cx="1817167" cy="24796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23734" y="1854199"/>
            <a:ext cx="2853115" cy="23145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8043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rgbClr val="FF0000"/>
                </a:solidFill>
              </a:rPr>
              <a:t>Terminology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Inertia: </a:t>
            </a:r>
          </a:p>
          <a:p>
            <a:pPr lvl="1"/>
            <a:r>
              <a:rPr lang="en-US" dirty="0" smtClean="0"/>
              <a:t>Is the tendency for a body to resist change in its state of motion (whether that be at rest or moving with a constant velocity)</a:t>
            </a:r>
          </a:p>
          <a:p>
            <a:pPr lvl="1"/>
            <a:r>
              <a:rPr lang="en-US" dirty="0" smtClean="0"/>
              <a:t>An object will remain in a state of rest of constant motion unless acted upon by an external force</a:t>
            </a:r>
          </a:p>
          <a:p>
            <a:r>
              <a:rPr lang="en-US" dirty="0" smtClean="0"/>
              <a:t>Mass:</a:t>
            </a:r>
          </a:p>
          <a:p>
            <a:pPr lvl="1"/>
            <a:r>
              <a:rPr lang="en-US" dirty="0" smtClean="0"/>
              <a:t>The amount of matter that makes up an object</a:t>
            </a:r>
          </a:p>
          <a:p>
            <a:r>
              <a:rPr lang="en-US" dirty="0" smtClean="0"/>
              <a:t>Weight:</a:t>
            </a:r>
          </a:p>
          <a:p>
            <a:pPr lvl="1"/>
            <a:r>
              <a:rPr lang="en-US" dirty="0" smtClean="0"/>
              <a:t>The measure of gravitational force acting on a body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16702" y="3873500"/>
            <a:ext cx="1911397" cy="27495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31356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>
                <a:solidFill>
                  <a:srgbClr val="FF0000"/>
                </a:solidFill>
              </a:rPr>
              <a:t>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Force:</a:t>
            </a:r>
          </a:p>
          <a:p>
            <a:pPr lvl="1"/>
            <a:r>
              <a:rPr lang="en-US" dirty="0" smtClean="0"/>
              <a:t>A push or a pull acting on an object</a:t>
            </a:r>
          </a:p>
          <a:p>
            <a:pPr lvl="1"/>
            <a:r>
              <a:rPr lang="en-US" dirty="0" smtClean="0"/>
              <a:t>Sporting examples??</a:t>
            </a:r>
          </a:p>
          <a:p>
            <a:pPr lvl="1"/>
            <a:r>
              <a:rPr lang="en-US" dirty="0" smtClean="0"/>
              <a:t>Cycling</a:t>
            </a:r>
          </a:p>
          <a:p>
            <a:pPr lvl="1"/>
            <a:r>
              <a:rPr lang="en-US" dirty="0" smtClean="0"/>
              <a:t>Catching baseball</a:t>
            </a:r>
          </a:p>
          <a:p>
            <a:pPr lvl="1"/>
            <a:r>
              <a:rPr lang="en-US" dirty="0" smtClean="0"/>
              <a:t>Jumping</a:t>
            </a:r>
          </a:p>
          <a:p>
            <a:r>
              <a:rPr lang="en-US" b="1" dirty="0" smtClean="0"/>
              <a:t>Force = </a:t>
            </a:r>
          </a:p>
          <a:p>
            <a:r>
              <a:rPr lang="en-US" b="1" dirty="0" smtClean="0"/>
              <a:t>Mass x Acceleration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16374" y="2761537"/>
            <a:ext cx="4556125" cy="38122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42837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Newton’s 1</a:t>
            </a:r>
            <a:r>
              <a:rPr lang="en-US" sz="3600" b="1" baseline="30000" dirty="0" smtClean="0">
                <a:solidFill>
                  <a:srgbClr val="FF0000"/>
                </a:solidFill>
              </a:rPr>
              <a:t>st</a:t>
            </a:r>
            <a:r>
              <a:rPr lang="en-US" sz="3600" b="1" dirty="0" smtClean="0">
                <a:solidFill>
                  <a:srgbClr val="FF0000"/>
                </a:solidFill>
              </a:rPr>
              <a:t>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 law of inertia</a:t>
            </a:r>
          </a:p>
          <a:p>
            <a:r>
              <a:rPr lang="en-US" dirty="0" smtClean="0"/>
              <a:t>Newton’s 1</a:t>
            </a:r>
            <a:r>
              <a:rPr lang="en-US" baseline="30000" dirty="0" smtClean="0"/>
              <a:t>st</a:t>
            </a:r>
            <a:r>
              <a:rPr lang="en-US" dirty="0" smtClean="0"/>
              <a:t> law states:</a:t>
            </a:r>
          </a:p>
          <a:p>
            <a:pPr lvl="1"/>
            <a:r>
              <a:rPr lang="en-US" sz="3200" dirty="0" smtClean="0">
                <a:solidFill>
                  <a:srgbClr val="FF0000"/>
                </a:solidFill>
              </a:rPr>
              <a:t>A body will remain at rest or continue in a state of constant motion unless acted upon by an external force</a:t>
            </a:r>
          </a:p>
          <a:p>
            <a:r>
              <a:rPr lang="en-US" sz="2000" dirty="0" smtClean="0">
                <a:solidFill>
                  <a:srgbClr val="103154"/>
                </a:solidFill>
              </a:rPr>
              <a:t>A ball projected into the air will continue in a straight line path unless acted upon by an external force (gravity)</a:t>
            </a:r>
            <a:endParaRPr lang="en-US" sz="2000" dirty="0">
              <a:solidFill>
                <a:srgbClr val="103154"/>
              </a:solidFill>
            </a:endParaRPr>
          </a:p>
          <a:p>
            <a:r>
              <a:rPr lang="en-US" sz="2000" dirty="0" smtClean="0">
                <a:solidFill>
                  <a:srgbClr val="103154"/>
                </a:solidFill>
              </a:rPr>
              <a:t>Page 101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73057" y="1080668"/>
            <a:ext cx="2569318" cy="19269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4332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>
                <a:solidFill>
                  <a:srgbClr val="FF0000"/>
                </a:solidFill>
              </a:rPr>
              <a:t>Newton’s </a:t>
            </a:r>
            <a:r>
              <a:rPr lang="en-US" sz="4000" b="1" dirty="0" smtClean="0">
                <a:solidFill>
                  <a:srgbClr val="FF0000"/>
                </a:solidFill>
              </a:rPr>
              <a:t>2</a:t>
            </a:r>
            <a:r>
              <a:rPr lang="en-US" sz="4000" b="1" baseline="30000" dirty="0" smtClean="0">
                <a:solidFill>
                  <a:srgbClr val="FF0000"/>
                </a:solidFill>
              </a:rPr>
              <a:t>nd</a:t>
            </a:r>
            <a:r>
              <a:rPr lang="en-US" sz="4000" b="1" dirty="0" smtClean="0">
                <a:solidFill>
                  <a:srgbClr val="FF0000"/>
                </a:solidFill>
              </a:rPr>
              <a:t> Law (F=ma)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49824"/>
            <a:ext cx="7583488" cy="462242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Law of acceleration: </a:t>
            </a:r>
            <a:r>
              <a:rPr lang="en-US" b="1" dirty="0" smtClean="0">
                <a:solidFill>
                  <a:srgbClr val="FF0000"/>
                </a:solidFill>
              </a:rPr>
              <a:t>Force (N) = mass (kg) x acceleration (m/s)</a:t>
            </a:r>
          </a:p>
          <a:p>
            <a:r>
              <a:rPr lang="en-US" dirty="0" smtClean="0"/>
              <a:t>Newton’s 2</a:t>
            </a:r>
            <a:r>
              <a:rPr lang="en-US" baseline="30000" dirty="0" smtClean="0"/>
              <a:t>nd</a:t>
            </a:r>
            <a:r>
              <a:rPr lang="en-US" dirty="0" smtClean="0"/>
              <a:t> law states:</a:t>
            </a:r>
          </a:p>
          <a:p>
            <a:pPr lvl="1"/>
            <a:r>
              <a:rPr lang="en-US" sz="3200" dirty="0" smtClean="0">
                <a:solidFill>
                  <a:srgbClr val="FF0000"/>
                </a:solidFill>
              </a:rPr>
              <a:t>A force applied to an object will produce a change in motion (acceleration) in the direction of the applied fore that is directly proportional to the size of the force</a:t>
            </a:r>
          </a:p>
          <a:p>
            <a:r>
              <a:rPr lang="en-US" sz="2000" dirty="0" smtClean="0"/>
              <a:t>The acceleration that occurs is proportional to the force, and proportional to the mass of the object</a:t>
            </a:r>
          </a:p>
          <a:p>
            <a:r>
              <a:rPr lang="en-US" sz="2000" dirty="0" smtClean="0"/>
              <a:t>Increased force = increased acceleration and increased mass = decrease acceleration</a:t>
            </a:r>
          </a:p>
          <a:p>
            <a:endParaRPr lang="en-US" sz="2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25860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>
                <a:solidFill>
                  <a:srgbClr val="FF0000"/>
                </a:solidFill>
              </a:rPr>
              <a:t>Newton’s </a:t>
            </a:r>
            <a:r>
              <a:rPr lang="en-US" sz="4000" b="1" dirty="0" smtClean="0">
                <a:solidFill>
                  <a:srgbClr val="FF0000"/>
                </a:solidFill>
              </a:rPr>
              <a:t>3</a:t>
            </a:r>
            <a:r>
              <a:rPr lang="en-US" sz="4000" b="1" baseline="30000" dirty="0" smtClean="0">
                <a:solidFill>
                  <a:srgbClr val="FF0000"/>
                </a:solidFill>
              </a:rPr>
              <a:t>rd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>
                <a:solidFill>
                  <a:srgbClr val="FF0000"/>
                </a:solidFill>
              </a:rPr>
              <a:t>Law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Law of Action- Reaction</a:t>
            </a:r>
          </a:p>
          <a:p>
            <a:r>
              <a:rPr lang="en-US" dirty="0" smtClean="0"/>
              <a:t>When two objects come in contact with one another, they exert equal but opposite forces on each other</a:t>
            </a:r>
          </a:p>
          <a:p>
            <a:r>
              <a:rPr lang="en-US" dirty="0" smtClean="0"/>
              <a:t>Newton’s third law states:</a:t>
            </a:r>
          </a:p>
          <a:p>
            <a:pPr lvl="1"/>
            <a:r>
              <a:rPr lang="en-US" sz="3600" dirty="0" smtClean="0">
                <a:solidFill>
                  <a:srgbClr val="FF0000"/>
                </a:solidFill>
              </a:rPr>
              <a:t>For every action there is an equal and opposite reaction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Example page 102</a:t>
            </a:r>
          </a:p>
          <a:p>
            <a:r>
              <a:rPr lang="en-US" sz="2400" dirty="0">
                <a:solidFill>
                  <a:srgbClr val="FF0000"/>
                </a:solidFill>
                <a:hlinkClick r:id="rId2"/>
              </a:rPr>
              <a:t>http://</a:t>
            </a:r>
            <a:r>
              <a:rPr lang="en-US" sz="2400" dirty="0" err="1">
                <a:solidFill>
                  <a:srgbClr val="FF0000"/>
                </a:solidFill>
                <a:hlinkClick r:id="rId2"/>
              </a:rPr>
              <a:t>www.dailymotion.com</a:t>
            </a:r>
            <a:r>
              <a:rPr lang="en-US" sz="2400" dirty="0">
                <a:solidFill>
                  <a:srgbClr val="FF0000"/>
                </a:solidFill>
                <a:hlinkClick r:id="rId2"/>
              </a:rPr>
              <a:t>/video/</a:t>
            </a:r>
            <a:r>
              <a:rPr lang="en-US" sz="2400" dirty="0" err="1">
                <a:solidFill>
                  <a:srgbClr val="FF0000"/>
                </a:solidFill>
                <a:hlinkClick r:id="rId2"/>
              </a:rPr>
              <a:t>xeamon_learn</a:t>
            </a:r>
            <a:r>
              <a:rPr lang="en-US" sz="2400" dirty="0">
                <a:solidFill>
                  <a:srgbClr val="FF0000"/>
                </a:solidFill>
                <a:hlinkClick r:id="rId2"/>
              </a:rPr>
              <a:t>-about-the-science-of-firing-</a:t>
            </a:r>
            <a:r>
              <a:rPr lang="en-US" sz="2400" dirty="0" err="1">
                <a:solidFill>
                  <a:srgbClr val="FF0000"/>
                </a:solidFill>
                <a:hlinkClick r:id="rId2"/>
              </a:rPr>
              <a:t>a_tech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7024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Newton’s 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Newton’s Cradle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64976" y="2501899"/>
            <a:ext cx="4583474" cy="38639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8484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Components Affecting Projectiles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Vertical Component</a:t>
            </a:r>
          </a:p>
          <a:p>
            <a:pPr lvl="1"/>
            <a:r>
              <a:rPr lang="en-US" sz="2400" dirty="0" smtClean="0"/>
              <a:t>Influenced by gravity (at a rate of 9.81m/s)</a:t>
            </a:r>
          </a:p>
          <a:p>
            <a:pPr lvl="1"/>
            <a:r>
              <a:rPr lang="en-US" sz="2400" dirty="0" smtClean="0"/>
              <a:t>Gives projectiles a parabolic path</a:t>
            </a:r>
          </a:p>
          <a:p>
            <a:pPr lvl="1"/>
            <a:r>
              <a:rPr lang="en-US" sz="2400" dirty="0" smtClean="0"/>
              <a:t>Vertical velocity decreases on the way up, increases on way down</a:t>
            </a:r>
          </a:p>
          <a:p>
            <a:pPr lvl="1"/>
            <a:r>
              <a:rPr lang="en-US" sz="2400" dirty="0" smtClean="0"/>
              <a:t>If the object is thrown and caught at the                     same height, the final speed will be the                     same as the initial speed</a:t>
            </a:r>
          </a:p>
          <a:p>
            <a:pPr marL="349250" lvl="1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46733" y="3745476"/>
            <a:ext cx="1903511" cy="28604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93737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Components Affecting Projectiles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Horizontal Component</a:t>
            </a:r>
          </a:p>
          <a:p>
            <a:pPr lvl="1"/>
            <a:r>
              <a:rPr lang="en-US" sz="2400" dirty="0" smtClean="0"/>
              <a:t>Affected by air resistance and related to the horizontal distance covered by the projectile</a:t>
            </a:r>
          </a:p>
          <a:p>
            <a:pPr lvl="1"/>
            <a:r>
              <a:rPr lang="en-US" sz="2400" dirty="0" smtClean="0"/>
              <a:t>Without air resistance, the horizontal </a:t>
            </a:r>
            <a:r>
              <a:rPr lang="en-US" sz="2400" u="sng" dirty="0" smtClean="0"/>
              <a:t>velocity</a:t>
            </a:r>
            <a:r>
              <a:rPr lang="en-US" sz="2400" dirty="0" smtClean="0"/>
              <a:t> of a projectile would remain the same</a:t>
            </a:r>
          </a:p>
          <a:p>
            <a:pPr lvl="1"/>
            <a:r>
              <a:rPr lang="en-US" sz="2400" dirty="0" smtClean="0"/>
              <a:t>Can air resistance vary?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16468" y="4108386"/>
            <a:ext cx="2684251" cy="23487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1493" y="4548554"/>
            <a:ext cx="2720702" cy="19085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1285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POP QUIZ!!!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1. Define the term ‘</a:t>
            </a:r>
            <a:r>
              <a:rPr lang="en-US" sz="2400" dirty="0" smtClean="0">
                <a:solidFill>
                  <a:srgbClr val="FF0000"/>
                </a:solidFill>
              </a:rPr>
              <a:t>Biomechanics</a:t>
            </a:r>
            <a:r>
              <a:rPr lang="en-US" sz="2400" dirty="0" smtClean="0"/>
              <a:t>’:</a:t>
            </a:r>
          </a:p>
          <a:p>
            <a:r>
              <a:rPr lang="en-US" sz="2400" dirty="0" smtClean="0"/>
              <a:t>2. What is a </a:t>
            </a:r>
            <a:r>
              <a:rPr lang="en-US" sz="2400" dirty="0" smtClean="0">
                <a:solidFill>
                  <a:srgbClr val="FF0000"/>
                </a:solidFill>
              </a:rPr>
              <a:t>projectile</a:t>
            </a:r>
            <a:r>
              <a:rPr lang="en-US" sz="2400" dirty="0" smtClean="0"/>
              <a:t>?</a:t>
            </a:r>
          </a:p>
          <a:p>
            <a:r>
              <a:rPr lang="en-US" sz="2400" dirty="0" smtClean="0"/>
              <a:t>3. List </a:t>
            </a:r>
            <a:r>
              <a:rPr lang="en-US" sz="2400" dirty="0" smtClean="0">
                <a:solidFill>
                  <a:srgbClr val="FF0000"/>
                </a:solidFill>
              </a:rPr>
              <a:t>5 ways </a:t>
            </a:r>
            <a:r>
              <a:rPr lang="en-US" sz="2400" dirty="0" smtClean="0"/>
              <a:t>a projectile can become airborne?</a:t>
            </a:r>
          </a:p>
          <a:p>
            <a:r>
              <a:rPr lang="en-US" sz="2400" dirty="0" smtClean="0"/>
              <a:t>4. Components affecting projectile motion: Define each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Horizontal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Vertical</a:t>
            </a:r>
          </a:p>
          <a:p>
            <a:pPr marL="635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5. </a:t>
            </a:r>
            <a:r>
              <a:rPr lang="en-US" sz="2400" dirty="0" smtClean="0">
                <a:solidFill>
                  <a:srgbClr val="FF0000"/>
                </a:solidFill>
              </a:rPr>
              <a:t>T/F</a:t>
            </a:r>
            <a:r>
              <a:rPr lang="en-US" sz="2400" dirty="0" smtClean="0"/>
              <a:t>: The human body is an example of a projectile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0002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Factors affecting the path of a projectile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factors:</a:t>
            </a:r>
          </a:p>
          <a:p>
            <a:pPr lvl="1"/>
            <a:r>
              <a:rPr lang="en-US" dirty="0" smtClean="0"/>
              <a:t>Angle of projection (release)</a:t>
            </a:r>
          </a:p>
          <a:p>
            <a:pPr lvl="1"/>
            <a:r>
              <a:rPr lang="en-US" dirty="0" smtClean="0"/>
              <a:t>Speed of release (projection)</a:t>
            </a:r>
          </a:p>
          <a:p>
            <a:pPr lvl="1"/>
            <a:r>
              <a:rPr lang="en-US" dirty="0" smtClean="0"/>
              <a:t>Height of release (projection)</a:t>
            </a:r>
          </a:p>
          <a:p>
            <a:r>
              <a:rPr lang="en-US" b="1" dirty="0" smtClean="0"/>
              <a:t>Angle of Projection:</a:t>
            </a:r>
          </a:p>
          <a:p>
            <a:pPr lvl="1"/>
            <a:r>
              <a:rPr lang="en-US" dirty="0" smtClean="0"/>
              <a:t>The angle at which an object is released into the air</a:t>
            </a:r>
          </a:p>
          <a:p>
            <a:pPr lvl="1"/>
            <a:r>
              <a:rPr lang="en-US" dirty="0" smtClean="0"/>
              <a:t>This angle will determine the flight path of the projectile</a:t>
            </a:r>
          </a:p>
          <a:p>
            <a:pPr lvl="1"/>
            <a:r>
              <a:rPr lang="en-US" dirty="0" smtClean="0"/>
              <a:t>There are 3 shapes that a flight path can form.. Page 83</a:t>
            </a:r>
          </a:p>
          <a:p>
            <a:pPr lvl="1"/>
            <a:r>
              <a:rPr lang="en-US" dirty="0" smtClean="0"/>
              <a:t>Optimal angle of release - 45° (if projectile lands at same height it was released </a:t>
            </a:r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92800" y="1949824"/>
            <a:ext cx="2641600" cy="19431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13203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Factors </a:t>
            </a:r>
            <a:r>
              <a:rPr lang="en-US" sz="4000" b="1" dirty="0">
                <a:solidFill>
                  <a:srgbClr val="FF0000"/>
                </a:solidFill>
              </a:rPr>
              <a:t>affecting the path of a projectile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Speed of release: </a:t>
            </a:r>
          </a:p>
          <a:p>
            <a:pPr lvl="1"/>
            <a:r>
              <a:rPr lang="en-US" dirty="0"/>
              <a:t>Refers to the speed at which an object is thrown, kicked or propelled into the air </a:t>
            </a:r>
          </a:p>
          <a:p>
            <a:pPr lvl="1"/>
            <a:r>
              <a:rPr lang="en-US" dirty="0"/>
              <a:t>The greater speed of release, the greater horizontal range of the </a:t>
            </a:r>
            <a:r>
              <a:rPr lang="en-US" dirty="0" smtClean="0"/>
              <a:t>projectile</a:t>
            </a:r>
            <a:endParaRPr lang="en-US" b="1" dirty="0" smtClean="0"/>
          </a:p>
          <a:p>
            <a:r>
              <a:rPr lang="en-US" sz="2400" b="1" dirty="0" smtClean="0"/>
              <a:t>Height </a:t>
            </a:r>
            <a:r>
              <a:rPr lang="en-US" sz="2400" b="1" dirty="0"/>
              <a:t>of release</a:t>
            </a:r>
            <a:r>
              <a:rPr lang="en-US" sz="2400" b="1" dirty="0" smtClean="0"/>
              <a:t>:</a:t>
            </a:r>
            <a:endParaRPr lang="en-US" dirty="0"/>
          </a:p>
          <a:p>
            <a:pPr lvl="1"/>
            <a:r>
              <a:rPr lang="en-US" dirty="0" smtClean="0"/>
              <a:t>Is the difference between the height that a projectile is released and the height at which it lands and stops E.g.</a:t>
            </a:r>
          </a:p>
          <a:p>
            <a:pPr lvl="2"/>
            <a:r>
              <a:rPr lang="en-US" dirty="0" smtClean="0"/>
              <a:t>Relative projection height = 0</a:t>
            </a:r>
          </a:p>
          <a:p>
            <a:pPr lvl="2"/>
            <a:r>
              <a:rPr lang="en-US" dirty="0" smtClean="0"/>
              <a:t>Relative projection height = 2m</a:t>
            </a:r>
          </a:p>
          <a:p>
            <a:pPr lvl="2"/>
            <a:r>
              <a:rPr lang="en-US" dirty="0" smtClean="0"/>
              <a:t>Relative projection height = -1.5m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9177" y="4640226"/>
            <a:ext cx="2239191" cy="16772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7820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Test it out yourself..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have 5 minutes to go outside and practice throwing projectiles at:</a:t>
            </a:r>
          </a:p>
          <a:p>
            <a:pPr lvl="3"/>
            <a:r>
              <a:rPr lang="en-US" sz="2000" dirty="0" smtClean="0"/>
              <a:t>Different angles of release.. E.g. 80, 45, 0 degrees</a:t>
            </a:r>
          </a:p>
          <a:p>
            <a:pPr lvl="3"/>
            <a:r>
              <a:rPr lang="en-US" sz="2000" dirty="0" smtClean="0"/>
              <a:t>Different speed of release</a:t>
            </a:r>
          </a:p>
          <a:p>
            <a:pPr lvl="3"/>
            <a:r>
              <a:rPr lang="en-US" sz="2000" dirty="0" smtClean="0"/>
              <a:t>Height of release (in classroom)</a:t>
            </a:r>
          </a:p>
          <a:p>
            <a:pPr lvl="3"/>
            <a:endParaRPr lang="en-US" dirty="0" smtClean="0"/>
          </a:p>
          <a:p>
            <a:pPr lvl="3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4451" y="3922303"/>
            <a:ext cx="5260424" cy="25165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8055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</a:majorFont>
      <a:minorFont>
        <a:latin typeface="Corbel"/>
        <a:ea typeface=""/>
        <a:cs typeface=""/>
        <a:font script="Jpan" typeface="メイリオ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1627</TotalTime>
  <Words>1716</Words>
  <Application>Microsoft Office PowerPoint</Application>
  <PresentationFormat>On-screen Show (4:3)</PresentationFormat>
  <Paragraphs>214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Pixel</vt:lpstr>
      <vt:lpstr>BIOMECHANICS</vt:lpstr>
      <vt:lpstr>What is ‘BIOMECHANICS’?</vt:lpstr>
      <vt:lpstr>Projectile Motion</vt:lpstr>
      <vt:lpstr>Components Affecting Projectiles</vt:lpstr>
      <vt:lpstr>Components Affecting Projectiles</vt:lpstr>
      <vt:lpstr>POP QUIZ!!!</vt:lpstr>
      <vt:lpstr>Factors affecting the path of a projectile</vt:lpstr>
      <vt:lpstr>Factors affecting the path of a projectile</vt:lpstr>
      <vt:lpstr>Test it out yourself..</vt:lpstr>
      <vt:lpstr>Other factors that effect the flight of projectiles?</vt:lpstr>
      <vt:lpstr>SPIN</vt:lpstr>
      <vt:lpstr>SPIN</vt:lpstr>
      <vt:lpstr>Table Tennis/Soccer Examples</vt:lpstr>
      <vt:lpstr>Magnus Effect</vt:lpstr>
      <vt:lpstr>Impact, rebound and spin</vt:lpstr>
      <vt:lpstr>Impact, rebound and spin</vt:lpstr>
      <vt:lpstr>LEVERS</vt:lpstr>
      <vt:lpstr>Levers</vt:lpstr>
      <vt:lpstr>Parts of a Lever</vt:lpstr>
      <vt:lpstr>Lever Classification </vt:lpstr>
      <vt:lpstr>Lever Classification </vt:lpstr>
      <vt:lpstr>Sporting Examples?</vt:lpstr>
      <vt:lpstr>Equilibrium, Stability and Balance</vt:lpstr>
      <vt:lpstr>Equilibrium, Stability and Balance</vt:lpstr>
      <vt:lpstr>Equilibrium, Stability and Balance</vt:lpstr>
      <vt:lpstr>Equilibrium, Stability and Balance</vt:lpstr>
      <vt:lpstr>Factors Affecting Stability</vt:lpstr>
      <vt:lpstr>Centre Of Gravity (CoG)</vt:lpstr>
      <vt:lpstr>Centre of Gravity</vt:lpstr>
      <vt:lpstr>Locating the CoG.. P.124</vt:lpstr>
      <vt:lpstr>Newton’s Laws of Motion</vt:lpstr>
      <vt:lpstr>Terminology</vt:lpstr>
      <vt:lpstr>Terminology</vt:lpstr>
      <vt:lpstr>Newton’s 1st Law</vt:lpstr>
      <vt:lpstr>Newton’s 2nd Law (F=ma) </vt:lpstr>
      <vt:lpstr>Newton’s 3rd Law </vt:lpstr>
      <vt:lpstr>Newton’s Laws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BIOMECHANICS</dc:title>
  <dc:creator>Amy  Lewis</dc:creator>
  <cp:lastModifiedBy>Education</cp:lastModifiedBy>
  <cp:revision>54</cp:revision>
  <dcterms:created xsi:type="dcterms:W3CDTF">2011-04-06T03:47:13Z</dcterms:created>
  <dcterms:modified xsi:type="dcterms:W3CDTF">2011-05-30T00:29:51Z</dcterms:modified>
</cp:coreProperties>
</file>