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804" y="5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565A2-DBE5-4832-8CB7-0B772F8349B6}" type="datetimeFigureOut">
              <a:rPr lang="en-AU" smtClean="0"/>
              <a:t>15/05/2013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FE919-515B-4900-B985-44411EBDBA1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565A2-DBE5-4832-8CB7-0B772F8349B6}" type="datetimeFigureOut">
              <a:rPr lang="en-AU" smtClean="0"/>
              <a:t>15/05/2013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FE919-515B-4900-B985-44411EBDBA1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565A2-DBE5-4832-8CB7-0B772F8349B6}" type="datetimeFigureOut">
              <a:rPr lang="en-AU" smtClean="0"/>
              <a:t>15/05/2013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FE919-515B-4900-B985-44411EBDBA1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565A2-DBE5-4832-8CB7-0B772F8349B6}" type="datetimeFigureOut">
              <a:rPr lang="en-AU" smtClean="0"/>
              <a:t>15/05/2013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FE919-515B-4900-B985-44411EBDBA1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565A2-DBE5-4832-8CB7-0B772F8349B6}" type="datetimeFigureOut">
              <a:rPr lang="en-AU" smtClean="0"/>
              <a:t>15/05/2013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FE919-515B-4900-B985-44411EBDBA1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565A2-DBE5-4832-8CB7-0B772F8349B6}" type="datetimeFigureOut">
              <a:rPr lang="en-AU" smtClean="0"/>
              <a:t>15/05/2013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FE919-515B-4900-B985-44411EBDBA13}" type="slidenum">
              <a:rPr lang="en-AU" smtClean="0"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565A2-DBE5-4832-8CB7-0B772F8349B6}" type="datetimeFigureOut">
              <a:rPr lang="en-AU" smtClean="0"/>
              <a:t>15/05/2013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FE919-515B-4900-B985-44411EBDBA1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565A2-DBE5-4832-8CB7-0B772F8349B6}" type="datetimeFigureOut">
              <a:rPr lang="en-AU" smtClean="0"/>
              <a:t>15/05/2013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FE919-515B-4900-B985-44411EBDBA1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565A2-DBE5-4832-8CB7-0B772F8349B6}" type="datetimeFigureOut">
              <a:rPr lang="en-AU" smtClean="0"/>
              <a:t>15/05/2013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FE919-515B-4900-B985-44411EBDBA1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565A2-DBE5-4832-8CB7-0B772F8349B6}" type="datetimeFigureOut">
              <a:rPr lang="en-AU" smtClean="0"/>
              <a:t>15/05/2013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7EFE919-515B-4900-B985-44411EBDBA1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565A2-DBE5-4832-8CB7-0B772F8349B6}" type="datetimeFigureOut">
              <a:rPr lang="en-AU" smtClean="0"/>
              <a:t>15/05/2013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FE919-515B-4900-B985-44411EBDBA1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321565A2-DBE5-4832-8CB7-0B772F8349B6}" type="datetimeFigureOut">
              <a:rPr lang="en-AU" smtClean="0"/>
              <a:t>15/05/2013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7EFE919-515B-4900-B985-44411EBDBA13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Advantages and Disadvantages of measurements of PA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28429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AU" dirty="0" smtClean="0"/>
              <a:t>Advantages &amp; disadvantages of Subjective methods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0646148"/>
              </p:ext>
            </p:extLst>
          </p:nvPr>
        </p:nvGraphicFramePr>
        <p:xfrm>
          <a:off x="899592" y="1412776"/>
          <a:ext cx="7543824" cy="420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0156"/>
                <a:gridCol w="3214710"/>
                <a:gridCol w="2928958"/>
              </a:tblGrid>
              <a:tr h="364101">
                <a:tc>
                  <a:txBody>
                    <a:bodyPr/>
                    <a:lstStyle/>
                    <a:p>
                      <a:r>
                        <a:rPr lang="en-AU" dirty="0" smtClean="0"/>
                        <a:t>Measure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Advantages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Disadvantages</a:t>
                      </a:r>
                      <a:endParaRPr lang="en-AU" dirty="0"/>
                    </a:p>
                  </a:txBody>
                  <a:tcPr/>
                </a:tc>
              </a:tr>
              <a:tr h="1790165"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Self Report</a:t>
                      </a:r>
                      <a:endParaRPr lang="en-A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en-A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Suitable for small groups or individuals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endParaRPr kumimoji="0" lang="en-AU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en-A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Provides detailed information on context of an activity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kumimoji="0" lang="en-AU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en-A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Easy to complete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sz="1600" dirty="0" smtClean="0"/>
                        <a:t>Heavy subject burden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endParaRPr lang="en-AU" sz="16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en-A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Unreliable due to potential misinterpretation</a:t>
                      </a:r>
                      <a:r>
                        <a:rPr kumimoji="0" lang="en-AU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or inaccurate recording</a:t>
                      </a:r>
                      <a:endParaRPr kumimoji="0" lang="en-AU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en-AU" sz="1600" dirty="0"/>
                    </a:p>
                  </a:txBody>
                  <a:tcPr/>
                </a:tc>
              </a:tr>
              <a:tr h="2032899"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Recall</a:t>
                      </a:r>
                      <a:endParaRPr lang="en-A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buFont typeface="Arial" pitchFamily="34" charset="0"/>
                        <a:buChar char="•"/>
                      </a:pPr>
                      <a:r>
                        <a:rPr kumimoji="0" lang="en-A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Inexpensive</a:t>
                      </a:r>
                    </a:p>
                    <a:p>
                      <a:pPr marL="0" algn="l" rtl="0" eaLnBrk="1" latinLnBrk="0" hangingPunct="1">
                        <a:buFont typeface="Arial" pitchFamily="34" charset="0"/>
                        <a:buNone/>
                      </a:pPr>
                      <a:endParaRPr kumimoji="0" lang="en-AU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rtl="0" eaLnBrk="1" latinLnBrk="0" hangingPunct="1">
                        <a:buFont typeface="Arial" pitchFamily="34" charset="0"/>
                        <a:buChar char="•"/>
                      </a:pPr>
                      <a:r>
                        <a:rPr kumimoji="0" lang="en-A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Large</a:t>
                      </a:r>
                      <a:r>
                        <a:rPr kumimoji="0" lang="en-AU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group size</a:t>
                      </a:r>
                    </a:p>
                    <a:p>
                      <a:pPr marL="0" algn="l" rtl="0" eaLnBrk="1" latinLnBrk="0" hangingPunct="1">
                        <a:buFont typeface="Arial" pitchFamily="34" charset="0"/>
                        <a:buNone/>
                      </a:pPr>
                      <a:endParaRPr kumimoji="0" lang="en-AU" sz="16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rtl="0" eaLnBrk="1" latinLnBrk="0" hangingPunct="1">
                        <a:buFont typeface="Arial" pitchFamily="34" charset="0"/>
                        <a:buChar char="•"/>
                      </a:pPr>
                      <a:r>
                        <a:rPr kumimoji="0" lang="en-AU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Easy to complete</a:t>
                      </a:r>
                    </a:p>
                    <a:p>
                      <a:pPr marL="0" algn="l" rtl="0" eaLnBrk="1" latinLnBrk="0" hangingPunct="1">
                        <a:buFont typeface="Arial" pitchFamily="34" charset="0"/>
                        <a:buNone/>
                      </a:pPr>
                      <a:endParaRPr kumimoji="0" lang="en-AU" sz="16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rtl="0" eaLnBrk="1" latinLnBrk="0" hangingPunct="1">
                        <a:buFont typeface="Arial" pitchFamily="34" charset="0"/>
                        <a:buChar char="•"/>
                      </a:pPr>
                      <a:r>
                        <a:rPr kumimoji="0" lang="en-AU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Provide both quantitative and qualitative data</a:t>
                      </a:r>
                      <a:endParaRPr kumimoji="0" lang="en-AU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buFont typeface="Arial" pitchFamily="34" charset="0"/>
                        <a:buChar char="•"/>
                      </a:pPr>
                      <a:r>
                        <a:rPr kumimoji="0" lang="en-A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Potential</a:t>
                      </a:r>
                      <a:r>
                        <a:rPr kumimoji="0" lang="en-AU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for subject or bias</a:t>
                      </a:r>
                    </a:p>
                    <a:p>
                      <a:pPr marL="0" algn="l" rtl="0" eaLnBrk="1" latinLnBrk="0" hangingPunct="1">
                        <a:buFont typeface="Arial" pitchFamily="34" charset="0"/>
                        <a:buNone/>
                      </a:pPr>
                      <a:endParaRPr kumimoji="0" lang="en-AU" sz="16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rtl="0" eaLnBrk="1" latinLnBrk="0" hangingPunct="1">
                        <a:buFont typeface="Arial" pitchFamily="34" charset="0"/>
                        <a:buChar char="•"/>
                      </a:pPr>
                      <a:r>
                        <a:rPr kumimoji="0" lang="en-AU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Not good for children or older adults</a:t>
                      </a:r>
                    </a:p>
                    <a:p>
                      <a:pPr marL="0" algn="l" rtl="0" eaLnBrk="1" latinLnBrk="0" hangingPunct="1">
                        <a:buFont typeface="Arial" pitchFamily="34" charset="0"/>
                        <a:buNone/>
                      </a:pPr>
                      <a:endParaRPr kumimoji="0" lang="en-AU" sz="16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en-A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Unreliable due to potential misinterpretation</a:t>
                      </a:r>
                      <a:r>
                        <a:rPr kumimoji="0" lang="en-AU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or inaccurate recording</a:t>
                      </a:r>
                      <a:endParaRPr kumimoji="0" lang="en-AU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8611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AU" dirty="0" smtClean="0"/>
              <a:t>Advantages &amp; disadvantages of objective methods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0294700"/>
              </p:ext>
            </p:extLst>
          </p:nvPr>
        </p:nvGraphicFramePr>
        <p:xfrm>
          <a:off x="755576" y="1268760"/>
          <a:ext cx="7858180" cy="444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0110"/>
                <a:gridCol w="3031307"/>
                <a:gridCol w="2996763"/>
              </a:tblGrid>
              <a:tr h="664566">
                <a:tc>
                  <a:txBody>
                    <a:bodyPr/>
                    <a:lstStyle/>
                    <a:p>
                      <a:r>
                        <a:rPr lang="en-AU" dirty="0" smtClean="0"/>
                        <a:t>Measure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Advantages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Disadvantages</a:t>
                      </a:r>
                      <a:endParaRPr lang="en-AU" dirty="0"/>
                    </a:p>
                  </a:txBody>
                  <a:tcPr/>
                </a:tc>
              </a:tr>
              <a:tr h="2192954"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Heart-rate Telemetry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sz="1400" dirty="0" smtClean="0"/>
                        <a:t> easy to use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sz="1400" dirty="0" smtClean="0"/>
                        <a:t>Specific to physiological parameters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sz="1400" dirty="0" smtClean="0"/>
                        <a:t>Clear in describing intensity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sz="1400" dirty="0" smtClean="0"/>
                        <a:t>Simple, quick data collection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sz="1400" dirty="0" smtClean="0"/>
                        <a:t>Potential</a:t>
                      </a:r>
                      <a:r>
                        <a:rPr lang="en-AU" sz="1400" baseline="0" dirty="0" smtClean="0"/>
                        <a:t> to provide educational information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sz="1400" dirty="0" smtClean="0"/>
                        <a:t>Limited</a:t>
                      </a:r>
                      <a:r>
                        <a:rPr lang="en-AU" sz="1400" baseline="0" dirty="0" smtClean="0"/>
                        <a:t> use in large groups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sz="1400" baseline="0" dirty="0" smtClean="0"/>
                        <a:t>Some discomfort for participants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sz="1400" baseline="0" dirty="0" smtClean="0"/>
                        <a:t>Usually restricted to aerobic activities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sz="1400" baseline="0" dirty="0" smtClean="0"/>
                        <a:t>Factors such as training state need to be considered in analysis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sz="1400" baseline="0" dirty="0" smtClean="0"/>
                        <a:t>Variations to heart rate due to personal and environmental factors</a:t>
                      </a:r>
                      <a:endParaRPr lang="en-AU" sz="1400" dirty="0"/>
                    </a:p>
                  </a:txBody>
                  <a:tcPr/>
                </a:tc>
              </a:tr>
              <a:tr h="631083"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Pedometry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sz="1400" dirty="0" smtClean="0"/>
                        <a:t>Inexpensive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sz="1400" dirty="0" smtClean="0"/>
                        <a:t>Non-invasive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sz="1400" dirty="0" smtClean="0"/>
                        <a:t>Useful in a variety of settings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sz="1400" dirty="0" smtClean="0"/>
                        <a:t>Easy</a:t>
                      </a:r>
                      <a:r>
                        <a:rPr lang="en-AU" sz="1400" baseline="0" dirty="0" smtClean="0"/>
                        <a:t> to administer to large groups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sz="1400" baseline="0" dirty="0" smtClean="0"/>
                        <a:t>Potential to promote behaviour change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sz="1400" baseline="0" dirty="0" smtClean="0"/>
                        <a:t>Able to measure a common activity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sz="1400" dirty="0" smtClean="0"/>
                        <a:t>Some loss of accuracy when jogging</a:t>
                      </a:r>
                      <a:r>
                        <a:rPr lang="en-AU" sz="1400" baseline="0" dirty="0" smtClean="0"/>
                        <a:t> and running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sz="1400" baseline="0" dirty="0" smtClean="0"/>
                        <a:t>Possibility of participant tampering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sz="1400" baseline="0" dirty="0" smtClean="0"/>
                        <a:t>Assessment restricted to walking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sz="1400" baseline="0" dirty="0" smtClean="0"/>
                        <a:t>Potential to be reactive</a:t>
                      </a:r>
                      <a:endParaRPr lang="en-AU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6444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AU" dirty="0" smtClean="0"/>
              <a:t>Advantages &amp; disadvantages of objective methods Cont....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0239535"/>
              </p:ext>
            </p:extLst>
          </p:nvPr>
        </p:nvGraphicFramePr>
        <p:xfrm>
          <a:off x="971600" y="1124744"/>
          <a:ext cx="7572429" cy="47149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3561"/>
                <a:gridCol w="2921078"/>
                <a:gridCol w="2887790"/>
              </a:tblGrid>
              <a:tr h="667069">
                <a:tc>
                  <a:txBody>
                    <a:bodyPr/>
                    <a:lstStyle/>
                    <a:p>
                      <a:r>
                        <a:rPr lang="en-AU" dirty="0" smtClean="0"/>
                        <a:t>Measure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Advantages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Disadvantages</a:t>
                      </a:r>
                      <a:endParaRPr lang="en-AU" dirty="0"/>
                    </a:p>
                  </a:txBody>
                  <a:tcPr/>
                </a:tc>
              </a:tr>
              <a:tr h="2201214">
                <a:tc>
                  <a:txBody>
                    <a:bodyPr/>
                    <a:lstStyle/>
                    <a:p>
                      <a:r>
                        <a:rPr lang="en-AU" sz="1400" dirty="0" err="1" smtClean="0"/>
                        <a:t>Accelerometry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sz="1400" dirty="0" smtClean="0"/>
                        <a:t>Clear in describing F,I,D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sz="1400" dirty="0" smtClean="0"/>
                        <a:t>Non</a:t>
                      </a:r>
                      <a:r>
                        <a:rPr lang="en-AU" sz="1400" baseline="0" dirty="0" smtClean="0"/>
                        <a:t> invasive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sz="1400" baseline="0" dirty="0" smtClean="0"/>
                        <a:t>Able to provide minute by minute information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sz="1400" baseline="0" dirty="0" smtClean="0"/>
                        <a:t>Usable for extended periods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sz="1400" baseline="0" dirty="0" smtClean="0"/>
                        <a:t>Simple quick data collection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sz="1400" dirty="0" smtClean="0"/>
                        <a:t>Limited use in large numbers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sz="1400" dirty="0" smtClean="0"/>
                        <a:t>Inaccurate</a:t>
                      </a:r>
                      <a:r>
                        <a:rPr lang="en-AU" sz="1400" baseline="0" dirty="0" smtClean="0"/>
                        <a:t> assessment of certain activities (incline walking)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sz="1400" baseline="0" dirty="0" smtClean="0"/>
                        <a:t>Inability to provide behavioural data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endParaRPr lang="en-AU" baseline="0" dirty="0" smtClean="0"/>
                    </a:p>
                  </a:txBody>
                  <a:tcPr/>
                </a:tc>
              </a:tr>
              <a:tr h="1846625"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Observation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sz="1400" dirty="0" smtClean="0"/>
                        <a:t>Able to provide qualitative and quantitative information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sz="1400" dirty="0" smtClean="0"/>
                        <a:t>Able to target</a:t>
                      </a:r>
                      <a:r>
                        <a:rPr lang="en-AU" sz="1400" baseline="0" dirty="0" smtClean="0"/>
                        <a:t> specific physical activity behaviours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sz="1400" baseline="0" dirty="0" smtClean="0"/>
                        <a:t>Able to ease data collection and recording through available software programs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sz="1400" dirty="0" smtClean="0"/>
                        <a:t>Training required</a:t>
                      </a:r>
                      <a:r>
                        <a:rPr lang="en-AU" sz="1400" baseline="0" dirty="0" smtClean="0"/>
                        <a:t> for observer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sz="1400" baseline="0" dirty="0" smtClean="0"/>
                        <a:t>Number of participants limited due to labour and time intensive data collection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sz="1400" baseline="0" dirty="0" smtClean="0"/>
                        <a:t>Alterations to normal activity patterns due to observer presence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sz="1400" baseline="0" dirty="0" smtClean="0"/>
                        <a:t>Usage limited to confined settings</a:t>
                      </a:r>
                      <a:endParaRPr lang="en-AU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652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11</TotalTime>
  <Words>303</Words>
  <Application>Microsoft Office PowerPoint</Application>
  <PresentationFormat>On-screen Show (4:3)</PresentationFormat>
  <Paragraphs>74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Angles</vt:lpstr>
      <vt:lpstr>Advantages and Disadvantages of measurements of PA</vt:lpstr>
      <vt:lpstr>Advantages &amp; disadvantages of Subjective methods</vt:lpstr>
      <vt:lpstr>Advantages &amp; disadvantages of objective methods</vt:lpstr>
      <vt:lpstr>Advantages &amp; disadvantages of objective methods Cont....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Advantages and Disadvantages of measurements of PA</dc:title>
  <dc:creator>Tenielle Brown</dc:creator>
  <cp:lastModifiedBy>Sarah Bridgewater</cp:lastModifiedBy>
  <cp:revision>2</cp:revision>
  <dcterms:created xsi:type="dcterms:W3CDTF">2012-01-24T09:05:21Z</dcterms:created>
  <dcterms:modified xsi:type="dcterms:W3CDTF">2013-05-15T02:20:46Z</dcterms:modified>
</cp:coreProperties>
</file>