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handoutMasterIdLst>
    <p:handoutMasterId r:id="rId21"/>
  </p:handoutMasterIdLst>
  <p:sldIdLst>
    <p:sldId id="256" r:id="rId2"/>
    <p:sldId id="257" r:id="rId3"/>
    <p:sldId id="272" r:id="rId4"/>
    <p:sldId id="258" r:id="rId5"/>
    <p:sldId id="259" r:id="rId6"/>
    <p:sldId id="260" r:id="rId7"/>
    <p:sldId id="273" r:id="rId8"/>
    <p:sldId id="262" r:id="rId9"/>
    <p:sldId id="263" r:id="rId10"/>
    <p:sldId id="264" r:id="rId11"/>
    <p:sldId id="265" r:id="rId12"/>
    <p:sldId id="274" r:id="rId13"/>
    <p:sldId id="275" r:id="rId14"/>
    <p:sldId id="267" r:id="rId15"/>
    <p:sldId id="268" r:id="rId16"/>
    <p:sldId id="269" r:id="rId17"/>
    <p:sldId id="270" r:id="rId18"/>
    <p:sldId id="271" r:id="rId19"/>
    <p:sldId id="276" r:id="rId20"/>
  </p:sldIdLst>
  <p:sldSz cx="9144000" cy="6858000" type="screen4x3"/>
  <p:notesSz cx="6648450" cy="98504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65916" y="0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90ADC7-C4B4-4614-9463-4E70E0D76FF3}" type="datetimeFigureOut">
              <a:rPr lang="en-AU" smtClean="0"/>
              <a:t>4/04/2011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56206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65916" y="9356206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D62653-AD84-4522-920E-D5061989B890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DB803-B9B4-4D3E-A67B-FBBA4EEC4CA5}" type="datetimeFigureOut">
              <a:rPr lang="en-AU" smtClean="0"/>
              <a:pPr/>
              <a:t>4/04/2011</a:t>
            </a:fld>
            <a:endParaRPr lang="en-A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475E3-1E49-4F88-955A-A39731FA10C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DB803-B9B4-4D3E-A67B-FBBA4EEC4CA5}" type="datetimeFigureOut">
              <a:rPr lang="en-AU" smtClean="0"/>
              <a:pPr/>
              <a:t>4/04/2011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475E3-1E49-4F88-955A-A39731FA10C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DB803-B9B4-4D3E-A67B-FBBA4EEC4CA5}" type="datetimeFigureOut">
              <a:rPr lang="en-AU" smtClean="0"/>
              <a:pPr/>
              <a:t>4/04/2011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475E3-1E49-4F88-955A-A39731FA10C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DB803-B9B4-4D3E-A67B-FBBA4EEC4CA5}" type="datetimeFigureOut">
              <a:rPr lang="en-AU" smtClean="0"/>
              <a:pPr/>
              <a:t>4/04/2011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475E3-1E49-4F88-955A-A39731FA10C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DB803-B9B4-4D3E-A67B-FBBA4EEC4CA5}" type="datetimeFigureOut">
              <a:rPr lang="en-AU" smtClean="0"/>
              <a:pPr/>
              <a:t>4/04/2011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475E3-1E49-4F88-955A-A39731FA10C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DB803-B9B4-4D3E-A67B-FBBA4EEC4CA5}" type="datetimeFigureOut">
              <a:rPr lang="en-AU" smtClean="0"/>
              <a:pPr/>
              <a:t>4/04/2011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475E3-1E49-4F88-955A-A39731FA10C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DB803-B9B4-4D3E-A67B-FBBA4EEC4CA5}" type="datetimeFigureOut">
              <a:rPr lang="en-AU" smtClean="0"/>
              <a:pPr/>
              <a:t>4/04/2011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475E3-1E49-4F88-955A-A39731FA10C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DB803-B9B4-4D3E-A67B-FBBA4EEC4CA5}" type="datetimeFigureOut">
              <a:rPr lang="en-AU" smtClean="0"/>
              <a:pPr/>
              <a:t>4/04/2011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475E3-1E49-4F88-955A-A39731FA10C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DB803-B9B4-4D3E-A67B-FBBA4EEC4CA5}" type="datetimeFigureOut">
              <a:rPr lang="en-AU" smtClean="0"/>
              <a:pPr/>
              <a:t>4/04/2011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475E3-1E49-4F88-955A-A39731FA10C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DB803-B9B4-4D3E-A67B-FBBA4EEC4CA5}" type="datetimeFigureOut">
              <a:rPr lang="en-AU" smtClean="0"/>
              <a:pPr/>
              <a:t>4/04/2011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475E3-1E49-4F88-955A-A39731FA10C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DB803-B9B4-4D3E-A67B-FBBA4EEC4CA5}" type="datetimeFigureOut">
              <a:rPr lang="en-AU" smtClean="0"/>
              <a:pPr/>
              <a:t>4/04/2011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84475E3-1E49-4F88-955A-A39731FA10CA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B6DB803-B9B4-4D3E-A67B-FBBA4EEC4CA5}" type="datetimeFigureOut">
              <a:rPr lang="en-AU" smtClean="0"/>
              <a:pPr/>
              <a:t>4/04/2011</a:t>
            </a:fld>
            <a:endParaRPr lang="en-A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84475E3-1E49-4F88-955A-A39731FA10CA}" type="slidenum">
              <a:rPr lang="en-AU" smtClean="0"/>
              <a:pPr/>
              <a:t>‹#›</a:t>
            </a:fld>
            <a:endParaRPr lang="en-A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Physiological responses to physical activity.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Acute responses to exercise.</a:t>
            </a:r>
            <a:endParaRPr lang="en-A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Venous Return.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sz="1800" dirty="0" smtClean="0"/>
              <a:t>Venous return </a:t>
            </a:r>
            <a:r>
              <a:rPr lang="en-AU" sz="1800" dirty="0" smtClean="0">
                <a:sym typeface="Wingdings 3"/>
              </a:rPr>
              <a:t></a:t>
            </a:r>
            <a:r>
              <a:rPr lang="en-AU" sz="1800" dirty="0" smtClean="0"/>
              <a:t>by </a:t>
            </a:r>
            <a:r>
              <a:rPr lang="en-AU" sz="1800" b="1" dirty="0" smtClean="0"/>
              <a:t>muscle pump, respiratory pump</a:t>
            </a:r>
            <a:r>
              <a:rPr lang="en-AU" sz="1800" dirty="0" smtClean="0"/>
              <a:t> and </a:t>
            </a:r>
            <a:r>
              <a:rPr lang="en-AU" sz="1800" b="1" dirty="0" err="1" smtClean="0"/>
              <a:t>venoconstriction</a:t>
            </a:r>
            <a:r>
              <a:rPr lang="en-AU" sz="1800" b="1" dirty="0" smtClean="0"/>
              <a:t>.</a:t>
            </a:r>
          </a:p>
          <a:p>
            <a:r>
              <a:rPr lang="en-AU" sz="1600" u="sng" dirty="0" smtClean="0"/>
              <a:t>Muscle pump-</a:t>
            </a:r>
          </a:p>
          <a:p>
            <a:pPr lvl="1">
              <a:buFont typeface="Wingdings" pitchFamily="2" charset="2"/>
              <a:buChar char="Ø"/>
            </a:pPr>
            <a:r>
              <a:rPr lang="en-AU" sz="1600" dirty="0" smtClean="0"/>
              <a:t>Muscles contract- veins squashed together- blood in them are forced towards heart. </a:t>
            </a:r>
          </a:p>
          <a:p>
            <a:pPr lvl="1">
              <a:buFont typeface="Wingdings" pitchFamily="2" charset="2"/>
              <a:buChar char="Ø"/>
            </a:pPr>
            <a:r>
              <a:rPr lang="en-AU" sz="1600" dirty="0" smtClean="0"/>
              <a:t>Valves in veins prevent blood from flowing backwards.</a:t>
            </a:r>
          </a:p>
          <a:p>
            <a:pPr lvl="1">
              <a:buFont typeface="Wingdings" pitchFamily="2" charset="2"/>
              <a:buChar char="Ø"/>
            </a:pPr>
            <a:r>
              <a:rPr lang="en-AU" sz="1600" dirty="0" smtClean="0"/>
              <a:t>Muscle relaxes- veins fill with blood until next contraction.</a:t>
            </a:r>
          </a:p>
          <a:p>
            <a:pPr lvl="1">
              <a:buFont typeface="Wingdings" pitchFamily="2" charset="2"/>
              <a:buChar char="Ø"/>
            </a:pPr>
            <a:r>
              <a:rPr lang="en-AU" sz="1600" dirty="0" smtClean="0"/>
              <a:t>Process continues; ‘pumping’ action.</a:t>
            </a:r>
          </a:p>
          <a:p>
            <a:r>
              <a:rPr lang="en-AU" sz="1800" u="sng" dirty="0" smtClean="0"/>
              <a:t>Respiratory pump- </a:t>
            </a:r>
          </a:p>
          <a:p>
            <a:pPr lvl="1">
              <a:buFont typeface="Wingdings" pitchFamily="2" charset="2"/>
              <a:buChar char="Ø"/>
            </a:pPr>
            <a:r>
              <a:rPr lang="en-AU" sz="1600" dirty="0" smtClean="0"/>
              <a:t>Inspiration diaphragm increases abdominal pressure, veins in thorax and abdomen emptied towards heart.</a:t>
            </a:r>
          </a:p>
          <a:p>
            <a:pPr lvl="1">
              <a:buFont typeface="Wingdings" pitchFamily="2" charset="2"/>
              <a:buChar char="Ø"/>
            </a:pPr>
            <a:r>
              <a:rPr lang="en-AU" sz="1600" dirty="0" smtClean="0"/>
              <a:t>Expiration- process is reversed.  Veins fill with blood.</a:t>
            </a:r>
          </a:p>
          <a:p>
            <a:pPr>
              <a:buNone/>
            </a:pPr>
            <a:endParaRPr lang="en-AU" sz="1800" dirty="0" smtClean="0"/>
          </a:p>
          <a:p>
            <a:r>
              <a:rPr lang="en-AU" sz="1800" u="sng" dirty="0" err="1" smtClean="0"/>
              <a:t>Venoconstriction</a:t>
            </a:r>
            <a:r>
              <a:rPr lang="en-AU" sz="1800" u="sng" dirty="0" smtClean="0"/>
              <a:t>- </a:t>
            </a:r>
            <a:endParaRPr lang="en-AU" sz="1800" dirty="0" smtClean="0"/>
          </a:p>
          <a:p>
            <a:pPr lvl="1">
              <a:buFont typeface="Wingdings" pitchFamily="2" charset="2"/>
              <a:buChar char="Ø"/>
            </a:pPr>
            <a:r>
              <a:rPr lang="en-AU" sz="1600" dirty="0" smtClean="0"/>
              <a:t>Reflex controlled by central nervous system. </a:t>
            </a:r>
          </a:p>
          <a:p>
            <a:pPr lvl="1">
              <a:buFont typeface="Wingdings" pitchFamily="2" charset="2"/>
              <a:buChar char="Ø"/>
            </a:pPr>
            <a:r>
              <a:rPr lang="en-AU" sz="1600" dirty="0" smtClean="0"/>
              <a:t>Reduces capacity of venous system, forcing blood to be pushed out towards heart.</a:t>
            </a:r>
          </a:p>
          <a:p>
            <a:pPr>
              <a:buNone/>
            </a:pPr>
            <a:endParaRPr lang="en-AU" sz="1800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AU" sz="4000" dirty="0" smtClean="0"/>
              <a:t>Redistribution of Blood Flow.</a:t>
            </a:r>
            <a:endParaRPr lang="en-AU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sz="1800" dirty="0" smtClean="0"/>
              <a:t>During exercise blood flow is redirected away from spleen, kidneys etc. To the working muscles so that these are receiving  greatest % of Q.</a:t>
            </a:r>
          </a:p>
          <a:p>
            <a:pPr>
              <a:buNone/>
            </a:pPr>
            <a:endParaRPr lang="en-AU" sz="1800" dirty="0" smtClean="0"/>
          </a:p>
          <a:p>
            <a:r>
              <a:rPr lang="en-AU" sz="1800" u="sng" dirty="0" smtClean="0"/>
              <a:t>Vasoconstriction- </a:t>
            </a:r>
            <a:r>
              <a:rPr lang="en-AU" sz="1800" dirty="0" smtClean="0"/>
              <a:t>a decrease in diameter of a blood vessel, results in decrease in blood flow. (inactive areas)</a:t>
            </a:r>
          </a:p>
          <a:p>
            <a:pPr>
              <a:buNone/>
            </a:pPr>
            <a:endParaRPr lang="en-AU" sz="1800" dirty="0" smtClean="0"/>
          </a:p>
          <a:p>
            <a:r>
              <a:rPr lang="en-AU" sz="1800" u="sng" dirty="0" err="1" smtClean="0"/>
              <a:t>Vasodilation</a:t>
            </a:r>
            <a:r>
              <a:rPr lang="en-AU" sz="1800" u="sng" dirty="0" smtClean="0"/>
              <a:t>- </a:t>
            </a:r>
            <a:r>
              <a:rPr lang="en-AU" sz="1800" dirty="0" smtClean="0"/>
              <a:t>increase in diameter of blood vessel, results in increase in blood flow (working muscles)</a:t>
            </a:r>
          </a:p>
          <a:p>
            <a:pPr>
              <a:buNone/>
            </a:pPr>
            <a:endParaRPr lang="en-AU" sz="1800" dirty="0" smtClean="0"/>
          </a:p>
          <a:p>
            <a:pPr lvl="1"/>
            <a:r>
              <a:rPr lang="en-AU" sz="1600" dirty="0" smtClean="0"/>
              <a:t>Blood flow to heart and brain maintained during exercise.</a:t>
            </a:r>
          </a:p>
          <a:p>
            <a:pPr lvl="1"/>
            <a:r>
              <a:rPr lang="en-AU" sz="1600" dirty="0" smtClean="0"/>
              <a:t>Blood supply to heart increases during exercise.</a:t>
            </a:r>
          </a:p>
          <a:p>
            <a:pPr lvl="1"/>
            <a:r>
              <a:rPr lang="en-AU" sz="1600" dirty="0" smtClean="0"/>
              <a:t>Blood flow to skin increases as exercise intensity increases WHY ????????????</a:t>
            </a:r>
          </a:p>
          <a:p>
            <a:pPr lvl="1"/>
            <a:r>
              <a:rPr lang="en-AU" sz="1600" dirty="0" smtClean="0"/>
              <a:t>When exercise intensity approaches maximum, blood flow to skin decreases.</a:t>
            </a:r>
          </a:p>
          <a:p>
            <a:endParaRPr lang="en-AU" sz="18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AU" sz="3600" dirty="0" smtClean="0"/>
              <a:t>O2 consumption &amp; </a:t>
            </a:r>
            <a:r>
              <a:rPr lang="en-AU" sz="3600" dirty="0" err="1" smtClean="0"/>
              <a:t>arteriovenous</a:t>
            </a:r>
            <a:r>
              <a:rPr lang="en-AU" sz="3600" dirty="0" smtClean="0"/>
              <a:t> O2 difference.</a:t>
            </a:r>
            <a:endParaRPr lang="en-AU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sz="1800" i="1" u="sng" dirty="0" smtClean="0"/>
              <a:t>Oxygen consumption (Vo2)- </a:t>
            </a:r>
            <a:r>
              <a:rPr lang="en-AU" sz="1800" dirty="0" smtClean="0"/>
              <a:t>volume of blood that can be taken up and used by the body.</a:t>
            </a:r>
          </a:p>
          <a:p>
            <a:pPr lvl="1"/>
            <a:r>
              <a:rPr lang="en-AU" sz="1600" dirty="0" smtClean="0"/>
              <a:t>Increase in exercise intensity = an increase in O2 consumption.</a:t>
            </a:r>
          </a:p>
          <a:p>
            <a:pPr lvl="1"/>
            <a:r>
              <a:rPr lang="en-AU" sz="1600" dirty="0" smtClean="0"/>
              <a:t>Direct result of increase in Q and an increase in the </a:t>
            </a:r>
            <a:r>
              <a:rPr lang="en-AU" sz="1600" dirty="0" err="1" smtClean="0"/>
              <a:t>arteriovenous</a:t>
            </a:r>
            <a:r>
              <a:rPr lang="en-AU" sz="1600" dirty="0" smtClean="0"/>
              <a:t> oxygen difference.</a:t>
            </a:r>
          </a:p>
          <a:p>
            <a:pPr lvl="1"/>
            <a:endParaRPr lang="en-AU" sz="1600" dirty="0" smtClean="0"/>
          </a:p>
          <a:p>
            <a:r>
              <a:rPr lang="en-AU" sz="1800" u="sng" dirty="0" err="1" smtClean="0"/>
              <a:t>Arteriovenous</a:t>
            </a:r>
            <a:r>
              <a:rPr lang="en-AU" sz="1800" u="sng" dirty="0" smtClean="0"/>
              <a:t> oxygen difference  (a-vO2 diff)- </a:t>
            </a:r>
            <a:r>
              <a:rPr lang="en-AU" sz="1800" dirty="0" smtClean="0"/>
              <a:t>difference in oxygen concentration in the arterioles compared with the </a:t>
            </a:r>
            <a:r>
              <a:rPr lang="en-AU" sz="1800" dirty="0" err="1" smtClean="0"/>
              <a:t>venuoles</a:t>
            </a:r>
            <a:r>
              <a:rPr lang="en-AU" sz="1800" dirty="0" smtClean="0"/>
              <a:t>.</a:t>
            </a:r>
          </a:p>
          <a:p>
            <a:pPr lvl="1"/>
            <a:r>
              <a:rPr lang="en-AU" sz="1600" dirty="0" smtClean="0"/>
              <a:t>During exercise working muscles extract greater amounts of  O2 from blood, increases a-vO2 difference.  </a:t>
            </a:r>
          </a:p>
          <a:p>
            <a:pPr>
              <a:buNone/>
            </a:pPr>
            <a:endParaRPr lang="en-AU" sz="18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dirty="0" smtClean="0"/>
              <a:t>Acute Muscular Responses to Exercise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Increased blood flow.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sz="1800" dirty="0" smtClean="0"/>
              <a:t>Blood is directed away from non-essential organs to working muscles.</a:t>
            </a:r>
          </a:p>
          <a:p>
            <a:r>
              <a:rPr lang="en-AU" sz="1800" dirty="0" smtClean="0"/>
              <a:t>Skeletal capillaries open up and serve three main purposes-</a:t>
            </a:r>
          </a:p>
          <a:p>
            <a:pPr marL="342900" indent="-342900">
              <a:buAutoNum type="arabicPeriod"/>
            </a:pPr>
            <a:r>
              <a:rPr lang="en-AU" sz="1800" dirty="0" smtClean="0"/>
              <a:t>Allow increases in total muscle blood flow.</a:t>
            </a:r>
          </a:p>
          <a:p>
            <a:pPr marL="342900" indent="-342900">
              <a:buAutoNum type="arabicPeriod"/>
            </a:pPr>
            <a:r>
              <a:rPr lang="en-AU" sz="1800" dirty="0" smtClean="0"/>
              <a:t>Deliver large blood volume with minimal increase in blood flow velocity.</a:t>
            </a:r>
          </a:p>
          <a:p>
            <a:pPr marL="342900" indent="-342900">
              <a:buAutoNum type="arabicPeriod"/>
            </a:pPr>
            <a:r>
              <a:rPr lang="en-AU" sz="1800" dirty="0" smtClean="0"/>
              <a:t>Increase the surface area to increase diffusion rates.</a:t>
            </a:r>
          </a:p>
          <a:p>
            <a:pPr marL="342900" indent="-342900">
              <a:buNone/>
            </a:pPr>
            <a:endParaRPr lang="en-AU" sz="1800" dirty="0" smtClean="0"/>
          </a:p>
          <a:p>
            <a:pPr marL="342900" indent="-342900"/>
            <a:r>
              <a:rPr lang="en-AU" sz="1800" dirty="0" smtClean="0"/>
              <a:t>Results in- increased blood flow to working muscles, allows greater delivery of oxygen to meet metabolic demand of exercise.</a:t>
            </a:r>
          </a:p>
          <a:p>
            <a:endParaRPr lang="en-A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AU" sz="4000" dirty="0" smtClean="0"/>
              <a:t>Motor unit recruitment</a:t>
            </a:r>
            <a:endParaRPr lang="en-AU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AU" sz="1800" u="sng" dirty="0" smtClean="0"/>
              <a:t>Motor unit- </a:t>
            </a:r>
            <a:r>
              <a:rPr lang="en-AU" sz="1800" dirty="0" smtClean="0"/>
              <a:t>A motor neuron and the muscle it stimulates.</a:t>
            </a:r>
          </a:p>
          <a:p>
            <a:pPr>
              <a:buNone/>
            </a:pPr>
            <a:endParaRPr lang="en-AU" sz="1800" dirty="0" smtClean="0"/>
          </a:p>
          <a:p>
            <a:r>
              <a:rPr lang="en-AU" sz="1800" dirty="0" smtClean="0"/>
              <a:t>The CNS talks with the muscle to control muscular contractions.</a:t>
            </a:r>
          </a:p>
          <a:p>
            <a:pPr>
              <a:buNone/>
            </a:pPr>
            <a:endParaRPr lang="en-AU" sz="1800" dirty="0" smtClean="0"/>
          </a:p>
          <a:p>
            <a:r>
              <a:rPr lang="en-AU" sz="1800" dirty="0" smtClean="0"/>
              <a:t>During exercise- increase in force developed in working muscle. To do this the Brain can increase frequency of messages sent to activate motor unit or increase number of motor units recruited.</a:t>
            </a:r>
          </a:p>
          <a:p>
            <a:endParaRPr lang="en-AU" sz="1800" dirty="0" smtClean="0"/>
          </a:p>
          <a:p>
            <a:r>
              <a:rPr lang="en-AU" sz="1800" dirty="0" smtClean="0"/>
              <a:t>Motor unit will contract maximally or not all, depends on strength of stimulus. (all-or-nothing principle.)</a:t>
            </a:r>
          </a:p>
          <a:p>
            <a:pPr>
              <a:buNone/>
            </a:pPr>
            <a:endParaRPr lang="en-AU" sz="1800" dirty="0" smtClean="0"/>
          </a:p>
          <a:p>
            <a:r>
              <a:rPr lang="en-AU" sz="1800" dirty="0" smtClean="0"/>
              <a:t>The number of motor units that are recruited and the rate at which they are recruited can be adjusted. Depending on required strength and speed for contraction.</a:t>
            </a:r>
          </a:p>
          <a:p>
            <a:pPr>
              <a:buNone/>
            </a:pPr>
            <a:endParaRPr lang="en-AU" sz="1800" dirty="0" smtClean="0"/>
          </a:p>
          <a:p>
            <a:r>
              <a:rPr lang="en-AU" sz="1800" dirty="0" smtClean="0"/>
              <a:t>Maximal force- will recruit as many motor units as possible, increase frequency of messages.</a:t>
            </a:r>
            <a:endParaRPr lang="en-AU" sz="18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dirty="0" smtClean="0"/>
              <a:t>Energy Substrates.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sz="1600" u="sng" dirty="0" smtClean="0"/>
              <a:t>ATP </a:t>
            </a:r>
            <a:r>
              <a:rPr lang="en-AU" sz="1600" dirty="0" smtClean="0"/>
              <a:t>a chemical compound made up of adenosine and three phosphate molecules.</a:t>
            </a:r>
          </a:p>
          <a:p>
            <a:r>
              <a:rPr lang="en-AU" sz="1600" u="sng" dirty="0" smtClean="0"/>
              <a:t>ADP - </a:t>
            </a:r>
            <a:r>
              <a:rPr lang="en-AU" sz="1600" dirty="0" smtClean="0"/>
              <a:t>a chemical compound made up of adenosine and two phosphate molecules.</a:t>
            </a:r>
          </a:p>
          <a:p>
            <a:r>
              <a:rPr lang="en-AU" sz="1600" u="sng" dirty="0" smtClean="0"/>
              <a:t>PC- </a:t>
            </a:r>
            <a:r>
              <a:rPr lang="en-AU" sz="1600" dirty="0" smtClean="0"/>
              <a:t>a chemical fuel consisting of a bound of phosphate and </a:t>
            </a:r>
            <a:r>
              <a:rPr lang="en-AU" sz="1600" dirty="0" err="1" smtClean="0"/>
              <a:t>creatine</a:t>
            </a:r>
            <a:r>
              <a:rPr lang="en-AU" sz="1600" dirty="0" smtClean="0"/>
              <a:t> molecule.</a:t>
            </a:r>
          </a:p>
          <a:p>
            <a:pPr>
              <a:buNone/>
            </a:pPr>
            <a:endParaRPr lang="en-AU" sz="1600" dirty="0" smtClean="0"/>
          </a:p>
          <a:p>
            <a:r>
              <a:rPr lang="en-AU" sz="1600" dirty="0" smtClean="0"/>
              <a:t>ATP- immediate source energy for all muscular contractions. Stored in muscle.</a:t>
            </a:r>
          </a:p>
          <a:p>
            <a:pPr lvl="1"/>
            <a:r>
              <a:rPr lang="en-AU" sz="1400" dirty="0" smtClean="0"/>
              <a:t>Small supply once used up, must rely on substrates to fuel metabolism.</a:t>
            </a:r>
          </a:p>
          <a:p>
            <a:pPr lvl="1">
              <a:buNone/>
            </a:pPr>
            <a:endParaRPr lang="en-AU" sz="1400" dirty="0" smtClean="0"/>
          </a:p>
          <a:p>
            <a:r>
              <a:rPr lang="en-AU" sz="1600" dirty="0" smtClean="0"/>
              <a:t>Glycogen- both anaerobic and aerobic respiration to produce ATP.</a:t>
            </a:r>
          </a:p>
          <a:p>
            <a:pPr>
              <a:buNone/>
            </a:pPr>
            <a:endParaRPr lang="en-AU" sz="1600" dirty="0" smtClean="0"/>
          </a:p>
          <a:p>
            <a:r>
              <a:rPr lang="en-AU" sz="1600" i="1" dirty="0" smtClean="0"/>
              <a:t>During exercise;</a:t>
            </a:r>
          </a:p>
          <a:p>
            <a:pPr lvl="1">
              <a:buFont typeface="Wingdings" pitchFamily="2" charset="2"/>
              <a:buChar char="Ø"/>
            </a:pPr>
            <a:r>
              <a:rPr lang="en-AU" sz="1400" dirty="0" smtClean="0"/>
              <a:t>PC donates a phosphate to ADP to resynthesise ATP.</a:t>
            </a:r>
          </a:p>
          <a:p>
            <a:pPr lvl="1">
              <a:buFont typeface="Wingdings" pitchFamily="2" charset="2"/>
              <a:buChar char="Ø"/>
            </a:pPr>
            <a:r>
              <a:rPr lang="en-AU" sz="1400" dirty="0" smtClean="0"/>
              <a:t>Exercise= decrease in all fuel levels within the muscle.</a:t>
            </a:r>
          </a:p>
          <a:p>
            <a:pPr lvl="1">
              <a:buFont typeface="Wingdings" pitchFamily="2" charset="2"/>
              <a:buChar char="Ø"/>
            </a:pPr>
            <a:r>
              <a:rPr lang="en-AU" sz="1400" dirty="0" smtClean="0"/>
              <a:t>Glycogen decreases more rapidly in endurance activities than in high- intensity sprint activities.</a:t>
            </a:r>
          </a:p>
          <a:p>
            <a:pPr lvl="1">
              <a:buFont typeface="Wingdings" pitchFamily="2" charset="2"/>
              <a:buChar char="Ø"/>
            </a:pPr>
            <a:r>
              <a:rPr lang="en-AU" sz="1400" dirty="0" smtClean="0"/>
              <a:t>High intensity sprint- rely more on stored ATP and PC as a fuel.</a:t>
            </a:r>
          </a:p>
          <a:p>
            <a:pPr lvl="1">
              <a:buFont typeface="Wingdings" pitchFamily="2" charset="2"/>
              <a:buChar char="Ø"/>
            </a:pPr>
            <a:r>
              <a:rPr lang="en-AU" sz="1400" dirty="0" smtClean="0"/>
              <a:t>Endurance- use glycogen and fats.</a:t>
            </a:r>
            <a:endParaRPr lang="en-AU" sz="14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/>
          <a:lstStyle/>
          <a:p>
            <a:pPr algn="ctr"/>
            <a:r>
              <a:rPr lang="en-AU" dirty="0" smtClean="0"/>
              <a:t>Lactate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340768"/>
            <a:ext cx="8568952" cy="5112568"/>
          </a:xfrm>
        </p:spPr>
        <p:txBody>
          <a:bodyPr>
            <a:normAutofit fontScale="92500"/>
          </a:bodyPr>
          <a:lstStyle/>
          <a:p>
            <a:r>
              <a:rPr lang="en-AU" sz="1500" dirty="0" smtClean="0"/>
              <a:t>Start of exercise- large amounts of lactate released WHY???</a:t>
            </a:r>
          </a:p>
          <a:p>
            <a:r>
              <a:rPr lang="en-AU" sz="1500" dirty="0" smtClean="0"/>
              <a:t>Body takes time to respond to increased demands of exercise. </a:t>
            </a:r>
          </a:p>
          <a:p>
            <a:pPr lvl="1">
              <a:buFont typeface="Wingdings" pitchFamily="2" charset="2"/>
              <a:buChar char="Ø"/>
            </a:pPr>
            <a:r>
              <a:rPr lang="en-AU" sz="1500" dirty="0" smtClean="0"/>
              <a:t>Until O2 supply can meet demand, energy to continue produced anaerobically.</a:t>
            </a:r>
          </a:p>
          <a:p>
            <a:pPr lvl="1">
              <a:buNone/>
            </a:pPr>
            <a:endParaRPr lang="en-AU" sz="1500" dirty="0" smtClean="0"/>
          </a:p>
          <a:p>
            <a:r>
              <a:rPr lang="en-AU" sz="1500" i="1" dirty="0" smtClean="0"/>
              <a:t>Sub maximal exercise-</a:t>
            </a:r>
          </a:p>
          <a:p>
            <a:pPr lvl="1">
              <a:buFont typeface="Wingdings" pitchFamily="2" charset="2"/>
              <a:buChar char="Ø"/>
            </a:pPr>
            <a:r>
              <a:rPr lang="en-AU" sz="1500" dirty="0" smtClean="0"/>
              <a:t>Sharp increase in lactate.</a:t>
            </a:r>
          </a:p>
          <a:p>
            <a:pPr lvl="1">
              <a:buFont typeface="Wingdings" pitchFamily="2" charset="2"/>
              <a:buChar char="Ø"/>
            </a:pPr>
            <a:r>
              <a:rPr lang="en-AU" sz="1500" dirty="0" smtClean="0"/>
              <a:t>Until O2 consumption can meet demand.</a:t>
            </a:r>
          </a:p>
          <a:p>
            <a:pPr lvl="1">
              <a:buFont typeface="Wingdings" pitchFamily="2" charset="2"/>
              <a:buChar char="Ø"/>
            </a:pPr>
            <a:r>
              <a:rPr lang="en-AU" sz="1500" dirty="0" smtClean="0"/>
              <a:t>Can be delivered to sites for removal.</a:t>
            </a:r>
          </a:p>
          <a:p>
            <a:pPr lvl="2">
              <a:buFont typeface="Wingdings" pitchFamily="2" charset="2"/>
              <a:buChar char="Ø"/>
            </a:pPr>
            <a:r>
              <a:rPr lang="en-AU" sz="1500" dirty="0" smtClean="0"/>
              <a:t>At this point, lactic acid is produced and removed at equal rates so no accumulation of lactic acid.</a:t>
            </a:r>
          </a:p>
          <a:p>
            <a:pPr lvl="2">
              <a:buNone/>
            </a:pPr>
            <a:endParaRPr lang="en-AU" sz="1500" dirty="0" smtClean="0"/>
          </a:p>
          <a:p>
            <a:r>
              <a:rPr lang="en-AU" sz="1500" i="1" dirty="0" smtClean="0"/>
              <a:t>Greater exercise intensities-</a:t>
            </a:r>
          </a:p>
          <a:p>
            <a:pPr lvl="1">
              <a:buFont typeface="Wingdings" pitchFamily="2" charset="2"/>
              <a:buChar char="Ø"/>
            </a:pPr>
            <a:r>
              <a:rPr lang="en-AU" sz="1500" dirty="0" smtClean="0"/>
              <a:t>Blood lactate levels increase.</a:t>
            </a:r>
          </a:p>
          <a:p>
            <a:pPr lvl="1">
              <a:buFont typeface="Wingdings" pitchFamily="2" charset="2"/>
              <a:buChar char="Ø"/>
            </a:pPr>
            <a:r>
              <a:rPr lang="en-AU" sz="1500" dirty="0" smtClean="0"/>
              <a:t>Body continue to produce and remove lactic acid.</a:t>
            </a:r>
          </a:p>
          <a:p>
            <a:pPr lvl="1">
              <a:buFont typeface="Wingdings" pitchFamily="2" charset="2"/>
              <a:buChar char="Ø"/>
            </a:pPr>
            <a:r>
              <a:rPr lang="en-AU" sz="1500" dirty="0" smtClean="0"/>
              <a:t>Done so at a higher rate than </a:t>
            </a:r>
            <a:r>
              <a:rPr lang="en-AU" sz="1500" dirty="0" err="1" smtClean="0"/>
              <a:t>submaximal</a:t>
            </a:r>
            <a:r>
              <a:rPr lang="en-AU" sz="1500" dirty="0" smtClean="0"/>
              <a:t> levels.</a:t>
            </a:r>
          </a:p>
          <a:p>
            <a:pPr lvl="1">
              <a:buNone/>
            </a:pPr>
            <a:endParaRPr lang="en-AU" sz="1500" dirty="0" smtClean="0"/>
          </a:p>
          <a:p>
            <a:r>
              <a:rPr lang="en-AU" sz="1500" u="sng" dirty="0" smtClean="0"/>
              <a:t>Lactate Inflection Point- </a:t>
            </a:r>
            <a:r>
              <a:rPr lang="en-AU" sz="1500" dirty="0" smtClean="0"/>
              <a:t>the exercise intensity beyond which lactate production exceeds removal, sometimes referred to as the lactate threshold.</a:t>
            </a:r>
          </a:p>
          <a:p>
            <a:pPr lvl="1">
              <a:buFont typeface="Wingdings" pitchFamily="2" charset="2"/>
              <a:buChar char="Ø"/>
            </a:pPr>
            <a:r>
              <a:rPr lang="en-AU" sz="1500" dirty="0" smtClean="0"/>
              <a:t>At this point- production of lactate exceeds clearance.</a:t>
            </a:r>
          </a:p>
          <a:p>
            <a:pPr lvl="1">
              <a:buFont typeface="Wingdings" pitchFamily="2" charset="2"/>
              <a:buChar char="Ø"/>
            </a:pPr>
            <a:r>
              <a:rPr lang="en-AU" sz="1500" dirty="0" smtClean="0"/>
              <a:t>Increases- result of removal mechanisms being unable to cope with the increase in lactate produced.</a:t>
            </a:r>
          </a:p>
          <a:p>
            <a:pPr>
              <a:buFont typeface="Wingdings" pitchFamily="2" charset="2"/>
              <a:buChar char="Ø"/>
            </a:pPr>
            <a:endParaRPr lang="en-AU" sz="16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dirty="0" smtClean="0"/>
              <a:t>Temperature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AU" sz="1800" dirty="0" smtClean="0"/>
          </a:p>
          <a:p>
            <a:r>
              <a:rPr lang="en-AU" sz="1800" dirty="0" smtClean="0"/>
              <a:t>Heat is a by-product of process of converting fuel to movement</a:t>
            </a:r>
          </a:p>
          <a:p>
            <a:pPr>
              <a:buNone/>
            </a:pPr>
            <a:endParaRPr lang="en-AU" sz="1800" dirty="0" smtClean="0"/>
          </a:p>
          <a:p>
            <a:r>
              <a:rPr lang="en-AU" sz="1800" dirty="0" smtClean="0"/>
              <a:t>Increase in rate of reactions accompanied by increased in heat production, causes body temperature to increase.</a:t>
            </a:r>
          </a:p>
          <a:p>
            <a:pPr>
              <a:buNone/>
            </a:pPr>
            <a:endParaRPr lang="en-AU" sz="1800" dirty="0" smtClean="0"/>
          </a:p>
          <a:p>
            <a:r>
              <a:rPr lang="en-AU" sz="1800" dirty="0" smtClean="0"/>
              <a:t>Accommodates changes by- stimulating sweat glands to produce sweat.</a:t>
            </a:r>
          </a:p>
          <a:p>
            <a:pPr>
              <a:buNone/>
            </a:pPr>
            <a:endParaRPr lang="en-AU" sz="1800" dirty="0" smtClean="0"/>
          </a:p>
          <a:p>
            <a:r>
              <a:rPr lang="en-AU" sz="1800" dirty="0" smtClean="0"/>
              <a:t>Works to maintain relatively constant body temperature.</a:t>
            </a:r>
          </a:p>
          <a:p>
            <a:pPr>
              <a:buNone/>
            </a:pPr>
            <a:endParaRPr lang="en-AU" sz="1800" dirty="0" smtClean="0"/>
          </a:p>
          <a:p>
            <a:r>
              <a:rPr lang="en-AU" sz="1800" i="1" dirty="0" smtClean="0"/>
              <a:t>At higher intensities-</a:t>
            </a:r>
          </a:p>
          <a:p>
            <a:pPr lvl="1">
              <a:buFont typeface="Wingdings" pitchFamily="2" charset="2"/>
              <a:buChar char="Ø"/>
            </a:pPr>
            <a:r>
              <a:rPr lang="en-AU" sz="1600" dirty="0" smtClean="0"/>
              <a:t>Blood vessels vasoconstrict,  hinders heat transfer to skin and increases rick of heat- related injuries.</a:t>
            </a:r>
            <a:endParaRPr lang="en-AU" sz="16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AU" dirty="0" smtClean="0"/>
              <a:t>Summarise the Acute responses to exercise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Make a table or cue cards</a:t>
            </a:r>
          </a:p>
          <a:p>
            <a:r>
              <a:rPr lang="en-AU" dirty="0" smtClean="0"/>
              <a:t>You will need to know them all for you next SAC so please learn them over the holidays.</a:t>
            </a:r>
          </a:p>
          <a:p>
            <a:endParaRPr lang="en-AU" dirty="0" smtClean="0"/>
          </a:p>
          <a:p>
            <a:r>
              <a:rPr lang="en-AU" dirty="0" smtClean="0"/>
              <a:t>Complete </a:t>
            </a:r>
            <a:r>
              <a:rPr lang="en-AU" smtClean="0"/>
              <a:t>attached questions.</a:t>
            </a:r>
            <a:endParaRPr lang="en-A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548680"/>
            <a:ext cx="8229600" cy="720080"/>
          </a:xfrm>
        </p:spPr>
        <p:txBody>
          <a:bodyPr>
            <a:normAutofit fontScale="90000"/>
          </a:bodyPr>
          <a:lstStyle/>
          <a:p>
            <a:pPr algn="ctr"/>
            <a:r>
              <a:rPr lang="en-AU" dirty="0" smtClean="0"/>
              <a:t>Acute responses to exercise!</a:t>
            </a:r>
            <a:endParaRPr lang="en-AU" dirty="0"/>
          </a:p>
        </p:txBody>
      </p:sp>
      <p:sp>
        <p:nvSpPr>
          <p:cNvPr id="8" name="Flowchart: Process 7"/>
          <p:cNvSpPr/>
          <p:nvPr/>
        </p:nvSpPr>
        <p:spPr>
          <a:xfrm>
            <a:off x="251520" y="1412776"/>
            <a:ext cx="2016224" cy="576064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RESPIRATORY</a:t>
            </a:r>
            <a:endParaRPr lang="en-AU" dirty="0"/>
          </a:p>
        </p:txBody>
      </p:sp>
      <p:sp>
        <p:nvSpPr>
          <p:cNvPr id="9" name="Flowchart: Process 8"/>
          <p:cNvSpPr/>
          <p:nvPr/>
        </p:nvSpPr>
        <p:spPr>
          <a:xfrm>
            <a:off x="395536" y="2348880"/>
            <a:ext cx="1656184" cy="576064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Ventilation</a:t>
            </a:r>
            <a:endParaRPr lang="en-AU" dirty="0"/>
          </a:p>
        </p:txBody>
      </p:sp>
      <p:sp>
        <p:nvSpPr>
          <p:cNvPr id="10" name="Flowchart: Process 9"/>
          <p:cNvSpPr/>
          <p:nvPr/>
        </p:nvSpPr>
        <p:spPr>
          <a:xfrm>
            <a:off x="395536" y="3356992"/>
            <a:ext cx="1656184" cy="648072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Diffusion</a:t>
            </a:r>
            <a:endParaRPr lang="en-AU" dirty="0"/>
          </a:p>
        </p:txBody>
      </p:sp>
      <p:sp>
        <p:nvSpPr>
          <p:cNvPr id="12" name="Flowchart: Process 11"/>
          <p:cNvSpPr/>
          <p:nvPr/>
        </p:nvSpPr>
        <p:spPr>
          <a:xfrm>
            <a:off x="3059832" y="1484784"/>
            <a:ext cx="2232248" cy="432048"/>
          </a:xfrm>
          <a:prstGeom prst="flowChartProcess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CARDIOVASCULAR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13" name="Flowchart: Process 12"/>
          <p:cNvSpPr/>
          <p:nvPr/>
        </p:nvSpPr>
        <p:spPr>
          <a:xfrm>
            <a:off x="3059832" y="2276872"/>
            <a:ext cx="2088232" cy="504056"/>
          </a:xfrm>
          <a:prstGeom prst="flowChartProcess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Oxygen Consumptio</a:t>
            </a:r>
            <a:r>
              <a:rPr lang="en-AU" dirty="0">
                <a:solidFill>
                  <a:schemeClr val="tx1"/>
                </a:solidFill>
              </a:rPr>
              <a:t>n</a:t>
            </a:r>
          </a:p>
        </p:txBody>
      </p:sp>
      <p:sp>
        <p:nvSpPr>
          <p:cNvPr id="19" name="Flowchart: Process 18"/>
          <p:cNvSpPr/>
          <p:nvPr/>
        </p:nvSpPr>
        <p:spPr>
          <a:xfrm>
            <a:off x="3059832" y="2924944"/>
            <a:ext cx="2088232" cy="504056"/>
          </a:xfrm>
          <a:prstGeom prst="flowChartProcess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a-vO2 difference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20" name="Flowchart: Process 19"/>
          <p:cNvSpPr/>
          <p:nvPr/>
        </p:nvSpPr>
        <p:spPr>
          <a:xfrm>
            <a:off x="3059832" y="3573016"/>
            <a:ext cx="2088232" cy="504056"/>
          </a:xfrm>
          <a:prstGeom prst="flowChartProcess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Cardiac</a:t>
            </a:r>
            <a:r>
              <a:rPr lang="en-AU" dirty="0" smtClean="0"/>
              <a:t> </a:t>
            </a:r>
            <a:r>
              <a:rPr lang="en-AU" dirty="0" smtClean="0">
                <a:solidFill>
                  <a:schemeClr val="tx1"/>
                </a:solidFill>
              </a:rPr>
              <a:t>Output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21" name="Flowchart: Process 20"/>
          <p:cNvSpPr/>
          <p:nvPr/>
        </p:nvSpPr>
        <p:spPr>
          <a:xfrm>
            <a:off x="3059832" y="5445224"/>
            <a:ext cx="2088232" cy="504056"/>
          </a:xfrm>
          <a:prstGeom prst="flowChartProcess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Redistribution of blood flow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22" name="Flowchart: Process 21"/>
          <p:cNvSpPr/>
          <p:nvPr/>
        </p:nvSpPr>
        <p:spPr>
          <a:xfrm>
            <a:off x="3059832" y="4797152"/>
            <a:ext cx="2088232" cy="504056"/>
          </a:xfrm>
          <a:prstGeom prst="flowChartProcess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Blood pressure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23" name="Flowchart: Process 22"/>
          <p:cNvSpPr/>
          <p:nvPr/>
        </p:nvSpPr>
        <p:spPr>
          <a:xfrm>
            <a:off x="3059832" y="4221088"/>
            <a:ext cx="2088232" cy="465584"/>
          </a:xfrm>
          <a:prstGeom prst="flowChartProcess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Venous</a:t>
            </a:r>
            <a:r>
              <a:rPr lang="en-AU" dirty="0" smtClean="0"/>
              <a:t> </a:t>
            </a:r>
            <a:r>
              <a:rPr lang="en-AU" dirty="0" smtClean="0">
                <a:solidFill>
                  <a:schemeClr val="tx1"/>
                </a:solidFill>
              </a:rPr>
              <a:t>return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788024" y="393305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AU" dirty="0"/>
          </a:p>
        </p:txBody>
      </p:sp>
      <p:sp>
        <p:nvSpPr>
          <p:cNvPr id="26" name="TextBox 25"/>
          <p:cNvSpPr txBox="1"/>
          <p:nvPr/>
        </p:nvSpPr>
        <p:spPr>
          <a:xfrm>
            <a:off x="4860032" y="52292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AU" dirty="0"/>
          </a:p>
        </p:txBody>
      </p:sp>
      <p:sp>
        <p:nvSpPr>
          <p:cNvPr id="27" name="Flowchart: Process 26"/>
          <p:cNvSpPr/>
          <p:nvPr/>
        </p:nvSpPr>
        <p:spPr>
          <a:xfrm>
            <a:off x="6228184" y="1268760"/>
            <a:ext cx="2016224" cy="648072"/>
          </a:xfrm>
          <a:prstGeom prst="flowChartProces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MUSCULAR</a:t>
            </a:r>
            <a:endParaRPr lang="en-AU" dirty="0"/>
          </a:p>
        </p:txBody>
      </p:sp>
      <p:sp>
        <p:nvSpPr>
          <p:cNvPr id="28" name="Flowchart: Process 27"/>
          <p:cNvSpPr/>
          <p:nvPr/>
        </p:nvSpPr>
        <p:spPr>
          <a:xfrm>
            <a:off x="6228184" y="2348880"/>
            <a:ext cx="2088232" cy="504056"/>
          </a:xfrm>
          <a:prstGeom prst="flowChartProces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Temperature</a:t>
            </a:r>
            <a:endParaRPr lang="en-AU" dirty="0"/>
          </a:p>
        </p:txBody>
      </p:sp>
      <p:sp>
        <p:nvSpPr>
          <p:cNvPr id="29" name="Flowchart: Process 28"/>
          <p:cNvSpPr/>
          <p:nvPr/>
        </p:nvSpPr>
        <p:spPr>
          <a:xfrm>
            <a:off x="6228184" y="3212976"/>
            <a:ext cx="2088232" cy="504056"/>
          </a:xfrm>
          <a:prstGeom prst="flowChartProces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Motor unit recruitment</a:t>
            </a:r>
            <a:endParaRPr lang="en-AU" dirty="0"/>
          </a:p>
        </p:txBody>
      </p:sp>
      <p:sp>
        <p:nvSpPr>
          <p:cNvPr id="30" name="Flowchart: Process 29"/>
          <p:cNvSpPr/>
          <p:nvPr/>
        </p:nvSpPr>
        <p:spPr>
          <a:xfrm>
            <a:off x="6228184" y="4077072"/>
            <a:ext cx="2088232" cy="504056"/>
          </a:xfrm>
          <a:prstGeom prst="flowChartProces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Energy substrates</a:t>
            </a:r>
            <a:endParaRPr lang="en-AU" dirty="0"/>
          </a:p>
        </p:txBody>
      </p:sp>
      <p:sp>
        <p:nvSpPr>
          <p:cNvPr id="31" name="Flowchart: Process 30"/>
          <p:cNvSpPr/>
          <p:nvPr/>
        </p:nvSpPr>
        <p:spPr>
          <a:xfrm>
            <a:off x="6228184" y="4941168"/>
            <a:ext cx="2088232" cy="504056"/>
          </a:xfrm>
          <a:prstGeom prst="flowChartProces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Lactate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8028384" y="364502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AU" dirty="0"/>
          </a:p>
        </p:txBody>
      </p:sp>
      <p:sp>
        <p:nvSpPr>
          <p:cNvPr id="33" name="TextBox 32"/>
          <p:cNvSpPr txBox="1"/>
          <p:nvPr/>
        </p:nvSpPr>
        <p:spPr>
          <a:xfrm>
            <a:off x="8172400" y="4509120"/>
            <a:ext cx="1127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A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dirty="0" smtClean="0"/>
              <a:t>Acute Respiratory Responses to exercise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86064" cy="2452528"/>
          </a:xfrm>
        </p:spPr>
        <p:txBody>
          <a:bodyPr>
            <a:normAutofit/>
          </a:bodyPr>
          <a:lstStyle/>
          <a:p>
            <a:endParaRPr lang="en-AU" dirty="0" smtClean="0"/>
          </a:p>
          <a:p>
            <a:endParaRPr lang="en-AU" dirty="0" smtClean="0"/>
          </a:p>
          <a:p>
            <a:r>
              <a:rPr lang="en-AU" dirty="0" smtClean="0"/>
              <a:t>Ventilation – at rest depending on body size and gender in can be anywhere from 4-15L. During exercise it can be anywhere from 15-30L</a:t>
            </a:r>
            <a:endParaRPr lang="en-A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dirty="0" smtClean="0"/>
              <a:t>Respiratory- Ventilation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sz="2000" u="sng" dirty="0" smtClean="0"/>
              <a:t>Ventilation</a:t>
            </a:r>
            <a:r>
              <a:rPr lang="en-AU" sz="2000" dirty="0" smtClean="0"/>
              <a:t>- How much air is breathed in or out in one minute.</a:t>
            </a:r>
          </a:p>
          <a:p>
            <a:pPr lvl="1"/>
            <a:r>
              <a:rPr lang="en-AU" sz="1800" dirty="0" smtClean="0">
                <a:sym typeface="Wingdings 3"/>
              </a:rPr>
              <a:t> </a:t>
            </a:r>
            <a:r>
              <a:rPr lang="en-AU" sz="1800" dirty="0" smtClean="0"/>
              <a:t>in ventilation is result of an</a:t>
            </a:r>
            <a:r>
              <a:rPr lang="en-AU" sz="1800" dirty="0" smtClean="0">
                <a:sym typeface="Wingdings 3"/>
              </a:rPr>
              <a:t></a:t>
            </a:r>
            <a:r>
              <a:rPr lang="en-AU" sz="1800" dirty="0" smtClean="0"/>
              <a:t> </a:t>
            </a:r>
            <a:r>
              <a:rPr lang="en-AU" sz="1800" b="1" dirty="0" smtClean="0"/>
              <a:t>tidal volume (TV) </a:t>
            </a:r>
            <a:r>
              <a:rPr lang="en-AU" sz="1800" dirty="0" smtClean="0"/>
              <a:t>and </a:t>
            </a:r>
            <a:r>
              <a:rPr lang="en-AU" sz="1800" b="1" dirty="0" smtClean="0"/>
              <a:t>respiratory rate (RR).</a:t>
            </a:r>
          </a:p>
          <a:p>
            <a:pPr lvl="1"/>
            <a:r>
              <a:rPr lang="en-AU" sz="1800" b="1" dirty="0" smtClean="0"/>
              <a:t>V = TV (litres) X RR (breathers per minute)</a:t>
            </a:r>
          </a:p>
          <a:p>
            <a:pPr>
              <a:buNone/>
            </a:pPr>
            <a:endParaRPr lang="en-AU" sz="2000" b="1" dirty="0" smtClean="0"/>
          </a:p>
          <a:p>
            <a:r>
              <a:rPr lang="en-AU" sz="2000" u="sng" dirty="0" smtClean="0"/>
              <a:t>Tidal Volume- </a:t>
            </a:r>
            <a:r>
              <a:rPr lang="en-AU" sz="2000" dirty="0" smtClean="0"/>
              <a:t>How much air is inspired or expired in one breath</a:t>
            </a:r>
          </a:p>
          <a:p>
            <a:pPr>
              <a:buNone/>
            </a:pPr>
            <a:endParaRPr lang="en-AU" sz="2000" u="sng" dirty="0" smtClean="0"/>
          </a:p>
          <a:p>
            <a:r>
              <a:rPr lang="en-AU" sz="2000" u="sng" dirty="0" smtClean="0"/>
              <a:t>Respiratory rate- </a:t>
            </a:r>
            <a:r>
              <a:rPr lang="en-AU" sz="2000" dirty="0" smtClean="0"/>
              <a:t>the number of breaths taken in one minute</a:t>
            </a:r>
          </a:p>
          <a:p>
            <a:pPr>
              <a:buNone/>
            </a:pPr>
            <a:endParaRPr lang="en-AU" sz="2000" dirty="0" smtClean="0"/>
          </a:p>
          <a:p>
            <a:r>
              <a:rPr lang="en-AU" sz="2000" dirty="0" smtClean="0"/>
              <a:t>Increases volume of O2 in lungs, can now be transported to working muscles.</a:t>
            </a:r>
          </a:p>
          <a:p>
            <a:pPr>
              <a:buNone/>
            </a:pPr>
            <a:endParaRPr lang="en-AU" sz="16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dirty="0" smtClean="0"/>
              <a:t>Ventilation during exercise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AU" sz="1800" i="1" u="sng" dirty="0" smtClean="0"/>
              <a:t>Sub maximal exercise- </a:t>
            </a:r>
          </a:p>
          <a:p>
            <a:pPr lvl="1">
              <a:buFont typeface="Wingdings" pitchFamily="2" charset="2"/>
              <a:buChar char="Ø"/>
            </a:pPr>
            <a:r>
              <a:rPr lang="en-AU" sz="1600" dirty="0" smtClean="0"/>
              <a:t>Ventilation </a:t>
            </a:r>
            <a:r>
              <a:rPr lang="en-AU" sz="1600" dirty="0" smtClean="0">
                <a:sym typeface="Wingdings 3"/>
              </a:rPr>
              <a:t></a:t>
            </a:r>
            <a:r>
              <a:rPr lang="en-AU" sz="1600" dirty="0" smtClean="0"/>
              <a:t>rapidly at start of exercise 4-5mins. But continues more slowly until reaches plateau. </a:t>
            </a:r>
          </a:p>
          <a:p>
            <a:pPr lvl="1">
              <a:buFont typeface="Wingdings" pitchFamily="2" charset="2"/>
              <a:buChar char="Ø"/>
            </a:pPr>
            <a:r>
              <a:rPr lang="en-AU" sz="1600" dirty="0" smtClean="0"/>
              <a:t>Linear relationship b/w ventilation and oxygen consumption.</a:t>
            </a:r>
          </a:p>
          <a:p>
            <a:pPr lvl="1">
              <a:buNone/>
            </a:pPr>
            <a:endParaRPr lang="en-AU" sz="1600" dirty="0" smtClean="0"/>
          </a:p>
          <a:p>
            <a:pPr>
              <a:buFont typeface="Arial" pitchFamily="34" charset="0"/>
              <a:buChar char="•"/>
            </a:pPr>
            <a:r>
              <a:rPr lang="en-AU" sz="1800" i="1" u="sng" dirty="0" smtClean="0"/>
              <a:t>Maximal exercise-</a:t>
            </a:r>
          </a:p>
          <a:p>
            <a:pPr lvl="1">
              <a:buFont typeface="Wingdings" pitchFamily="2" charset="2"/>
              <a:buChar char="Ø"/>
            </a:pPr>
            <a:r>
              <a:rPr lang="en-AU" sz="1600" dirty="0" smtClean="0"/>
              <a:t>Continues to </a:t>
            </a:r>
            <a:r>
              <a:rPr lang="en-AU" sz="1600" dirty="0" smtClean="0">
                <a:sym typeface="Wingdings 3"/>
              </a:rPr>
              <a:t></a:t>
            </a:r>
            <a:r>
              <a:rPr lang="en-AU" sz="1600" dirty="0" smtClean="0"/>
              <a:t> until exercise has stopped.</a:t>
            </a:r>
          </a:p>
          <a:p>
            <a:pPr lvl="1">
              <a:buNone/>
            </a:pPr>
            <a:endParaRPr lang="en-AU" sz="1600" dirty="0" smtClean="0"/>
          </a:p>
          <a:p>
            <a:r>
              <a:rPr lang="en-AU" sz="1800" i="1" u="sng" dirty="0" smtClean="0"/>
              <a:t>High intensity exercise-a</a:t>
            </a:r>
          </a:p>
          <a:p>
            <a:pPr lvl="1">
              <a:buFont typeface="Wingdings" pitchFamily="2" charset="2"/>
              <a:buChar char="Ø"/>
            </a:pPr>
            <a:r>
              <a:rPr lang="en-AU" sz="1600" dirty="0" smtClean="0"/>
              <a:t>No longer linear relationship b/w ventilation and O2 consumption.</a:t>
            </a:r>
          </a:p>
          <a:p>
            <a:pPr>
              <a:buFont typeface="Wingdings" pitchFamily="2" charset="2"/>
              <a:buChar char="Ø"/>
            </a:pPr>
            <a:endParaRPr lang="en-AU" sz="1800" dirty="0" smtClean="0"/>
          </a:p>
          <a:p>
            <a:pPr>
              <a:buNone/>
            </a:pPr>
            <a:r>
              <a:rPr lang="en-AU" sz="1800" b="1" dirty="0" err="1" smtClean="0"/>
              <a:t>Ventilatory</a:t>
            </a:r>
            <a:r>
              <a:rPr lang="en-AU" sz="1800" b="1" dirty="0" smtClean="0"/>
              <a:t> threshold- </a:t>
            </a:r>
            <a:r>
              <a:rPr lang="en-AU" sz="1800" dirty="0" smtClean="0"/>
              <a:t>the point where ventilation increases at a non-linear rate.</a:t>
            </a:r>
          </a:p>
          <a:p>
            <a:pPr>
              <a:buNone/>
            </a:pPr>
            <a:r>
              <a:rPr lang="en-AU" sz="1800" dirty="0" smtClean="0"/>
              <a:t>Occurs approx. 65-75% max O2 consumption.</a:t>
            </a:r>
          </a:p>
          <a:p>
            <a:pPr lvl="1"/>
            <a:r>
              <a:rPr lang="en-AU" sz="1600" dirty="0" smtClean="0"/>
              <a:t>When exercise stopped, ventilation </a:t>
            </a:r>
            <a:r>
              <a:rPr lang="en-AU" sz="1600" dirty="0" smtClean="0">
                <a:sym typeface="Wingdings 3"/>
              </a:rPr>
              <a:t></a:t>
            </a:r>
            <a:r>
              <a:rPr lang="en-AU" sz="1600" dirty="0" smtClean="0"/>
              <a:t> suddenly, then gradually return to resting levels.</a:t>
            </a:r>
          </a:p>
          <a:p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dirty="0" smtClean="0"/>
              <a:t>Respiratory- Diffusion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AU" sz="1800" dirty="0" smtClean="0"/>
              <a:t>Gas exchange occur in the lungs at the alveolar-capillary interface and in the muscle at the tissue-capillary through diffusion</a:t>
            </a:r>
          </a:p>
          <a:p>
            <a:pPr>
              <a:buNone/>
            </a:pPr>
            <a:endParaRPr lang="en-AU" sz="1800" dirty="0" smtClean="0"/>
          </a:p>
          <a:p>
            <a:r>
              <a:rPr lang="en-AU" sz="1800" u="sng" dirty="0" smtClean="0"/>
              <a:t>Diffusion- </a:t>
            </a:r>
            <a:r>
              <a:rPr lang="en-AU" sz="1800" dirty="0" smtClean="0"/>
              <a:t>the movement of molecules from an area of higher concentration to one of lower concentration.</a:t>
            </a:r>
          </a:p>
          <a:p>
            <a:r>
              <a:rPr lang="en-AU" sz="1800" dirty="0" smtClean="0"/>
              <a:t>In the lungs- </a:t>
            </a:r>
          </a:p>
          <a:p>
            <a:pPr lvl="1"/>
            <a:r>
              <a:rPr lang="en-AU" sz="1600" dirty="0" smtClean="0"/>
              <a:t>O2  concentration is high, so O2 diffuses from the alveoli into the bloodstream</a:t>
            </a:r>
          </a:p>
          <a:p>
            <a:pPr lvl="1"/>
            <a:r>
              <a:rPr lang="en-AU" sz="1600" dirty="0" smtClean="0"/>
              <a:t>CO2 levels in the blood are high, so CO2 moves from the blood into the alveoli via a diffusion path</a:t>
            </a:r>
          </a:p>
          <a:p>
            <a:pPr lvl="1">
              <a:buNone/>
            </a:pPr>
            <a:endParaRPr lang="en-AU" sz="1600" dirty="0" smtClean="0"/>
          </a:p>
          <a:p>
            <a:pPr marL="274320" lvl="1" indent="-274320">
              <a:buClr>
                <a:schemeClr val="accent3"/>
              </a:buClr>
              <a:buSzPct val="95000"/>
            </a:pPr>
            <a:r>
              <a:rPr lang="en-AU" sz="1800" dirty="0" smtClean="0"/>
              <a:t>The opposite occurs at the muscle where, where blood O2 levels are high and muscle O2 levels are low – O2 is diffused into the muscle while CO2 is removed by moving it out of the muscle and into the bloodstream</a:t>
            </a:r>
          </a:p>
          <a:p>
            <a:pPr marL="274320" lvl="1" indent="-274320">
              <a:buClr>
                <a:schemeClr val="accent3"/>
              </a:buClr>
              <a:buSzPct val="95000"/>
              <a:buNone/>
            </a:pPr>
            <a:endParaRPr lang="en-AU" sz="1800" dirty="0" smtClean="0"/>
          </a:p>
          <a:p>
            <a:r>
              <a:rPr lang="en-AU" sz="1600" b="1" dirty="0" smtClean="0"/>
              <a:t>During exercise-</a:t>
            </a:r>
          </a:p>
          <a:p>
            <a:pPr>
              <a:buFont typeface="Wingdings" pitchFamily="2" charset="2"/>
              <a:buChar char="Ø"/>
            </a:pPr>
            <a:r>
              <a:rPr lang="en-AU" sz="1800" dirty="0" smtClean="0"/>
              <a:t>Diffusion capacity is increased.</a:t>
            </a:r>
          </a:p>
          <a:p>
            <a:pPr>
              <a:buFont typeface="Wingdings" pitchFamily="2" charset="2"/>
              <a:buChar char="Ø"/>
            </a:pPr>
            <a:r>
              <a:rPr lang="en-AU" sz="1800" dirty="0" smtClean="0"/>
              <a:t>Greater amounts of O2 and CO2can be exchanged</a:t>
            </a:r>
          </a:p>
          <a:p>
            <a:pPr>
              <a:buFont typeface="Wingdings" pitchFamily="2" charset="2"/>
              <a:buChar char="Ø"/>
            </a:pPr>
            <a:r>
              <a:rPr lang="en-AU" sz="1800" dirty="0" smtClean="0"/>
              <a:t>Greater amounts of O2 available at muscle, greater amounts CO2 removed.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dirty="0" smtClean="0"/>
              <a:t>Cardiovascular Responses to Exercise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Focus is to get more O2 to the working muscles and to speed up the removal of CO2 and other waste products.</a:t>
            </a:r>
            <a:endParaRPr lang="en-A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dirty="0" smtClean="0"/>
              <a:t>Q, SV &amp; HR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AU" sz="1800" u="sng" dirty="0" smtClean="0"/>
              <a:t>Cardiac output- </a:t>
            </a:r>
            <a:r>
              <a:rPr lang="en-AU" sz="1800" dirty="0" smtClean="0"/>
              <a:t>the amount of blood pumped out of the heart in one minute.</a:t>
            </a:r>
          </a:p>
          <a:p>
            <a:pPr>
              <a:buNone/>
            </a:pPr>
            <a:r>
              <a:rPr lang="en-AU" sz="1800" dirty="0" smtClean="0"/>
              <a:t>	Q= SV X HR</a:t>
            </a:r>
          </a:p>
          <a:p>
            <a:pPr>
              <a:buNone/>
            </a:pPr>
            <a:endParaRPr lang="en-AU" sz="1800" dirty="0" smtClean="0"/>
          </a:p>
          <a:p>
            <a:r>
              <a:rPr lang="en-AU" sz="1800" u="sng" dirty="0" smtClean="0"/>
              <a:t>Stroke volume- </a:t>
            </a:r>
            <a:r>
              <a:rPr lang="en-AU" sz="1800" dirty="0" smtClean="0"/>
              <a:t>the amount of blood ejected by the left ventricle per beat.</a:t>
            </a:r>
          </a:p>
          <a:p>
            <a:pPr>
              <a:buNone/>
            </a:pPr>
            <a:endParaRPr lang="en-AU" sz="1800" u="sng" dirty="0" smtClean="0"/>
          </a:p>
          <a:p>
            <a:r>
              <a:rPr lang="en-AU" sz="1800" u="sng" dirty="0" smtClean="0"/>
              <a:t>Heart rate- </a:t>
            </a:r>
            <a:r>
              <a:rPr lang="en-AU" sz="1800" dirty="0" smtClean="0"/>
              <a:t>the number of times the heart beats in one minute.</a:t>
            </a:r>
          </a:p>
          <a:p>
            <a:pPr>
              <a:buNone/>
            </a:pPr>
            <a:endParaRPr lang="en-AU" sz="1800" dirty="0" smtClean="0"/>
          </a:p>
          <a:p>
            <a:r>
              <a:rPr lang="en-AU" sz="1800" dirty="0" smtClean="0"/>
              <a:t>At the beginning of exercise both SV and HR </a:t>
            </a:r>
            <a:r>
              <a:rPr lang="en-AU" sz="1800" dirty="0" smtClean="0">
                <a:sym typeface="Wingdings 3"/>
              </a:rPr>
              <a:t></a:t>
            </a:r>
            <a:r>
              <a:rPr lang="en-AU" sz="1800" dirty="0" smtClean="0"/>
              <a:t> = </a:t>
            </a:r>
            <a:r>
              <a:rPr lang="en-AU" sz="1800" dirty="0" smtClean="0">
                <a:sym typeface="Wingdings 3"/>
              </a:rPr>
              <a:t></a:t>
            </a:r>
            <a:r>
              <a:rPr lang="en-AU" sz="1800" dirty="0" smtClean="0"/>
              <a:t>in Q</a:t>
            </a:r>
          </a:p>
          <a:p>
            <a:pPr>
              <a:buNone/>
            </a:pPr>
            <a:endParaRPr lang="en-AU" sz="1800" dirty="0" smtClean="0"/>
          </a:p>
          <a:p>
            <a:r>
              <a:rPr lang="en-AU" sz="1800" dirty="0" smtClean="0"/>
              <a:t>A stronger ventricular contraction = greater amounts of blood ejected. </a:t>
            </a:r>
          </a:p>
          <a:p>
            <a:pPr>
              <a:buNone/>
            </a:pPr>
            <a:endParaRPr lang="en-AU" sz="1800" dirty="0" smtClean="0"/>
          </a:p>
          <a:p>
            <a:r>
              <a:rPr lang="en-AU" sz="1800" dirty="0" smtClean="0"/>
              <a:t>Heart rate-</a:t>
            </a:r>
          </a:p>
          <a:p>
            <a:pPr>
              <a:buFont typeface="Wingdings" pitchFamily="2" charset="2"/>
              <a:buChar char="Ø"/>
            </a:pPr>
            <a:r>
              <a:rPr lang="en-AU" sz="1800" dirty="0" smtClean="0"/>
              <a:t>Sub maximal- will increase til O2 demands met, then levels off as we have reached steady state. (O2 supply = O2 demand.)</a:t>
            </a:r>
          </a:p>
          <a:p>
            <a:pPr>
              <a:buFont typeface="Wingdings" pitchFamily="2" charset="2"/>
              <a:buChar char="Ø"/>
            </a:pPr>
            <a:r>
              <a:rPr lang="en-AU" sz="1800" dirty="0" smtClean="0"/>
              <a:t>Maximal- increases linearly until max heart rate is reached.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Blood Pressure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844824"/>
            <a:ext cx="8229600" cy="4389120"/>
          </a:xfrm>
        </p:spPr>
        <p:txBody>
          <a:bodyPr>
            <a:normAutofit lnSpcReduction="10000"/>
          </a:bodyPr>
          <a:lstStyle/>
          <a:p>
            <a:r>
              <a:rPr lang="en-AU" sz="1800" dirty="0" smtClean="0">
                <a:sym typeface="Wingdings 3"/>
              </a:rPr>
              <a:t> in Q Blood pressure</a:t>
            </a:r>
          </a:p>
          <a:p>
            <a:pPr>
              <a:buNone/>
            </a:pPr>
            <a:endParaRPr lang="en-AU" sz="1800" dirty="0" smtClean="0"/>
          </a:p>
          <a:p>
            <a:r>
              <a:rPr lang="en-AU" sz="1800" u="sng" dirty="0" smtClean="0"/>
              <a:t>Systolic blood pressure- </a:t>
            </a:r>
            <a:r>
              <a:rPr lang="en-AU" sz="1800" dirty="0" smtClean="0"/>
              <a:t>pressure in the arteries following contraction of ventricles as blood is pumped out of the heart.</a:t>
            </a:r>
          </a:p>
          <a:p>
            <a:pPr>
              <a:buNone/>
            </a:pPr>
            <a:endParaRPr lang="en-AU" sz="1800" dirty="0" smtClean="0"/>
          </a:p>
          <a:p>
            <a:r>
              <a:rPr lang="en-AU" sz="1800" u="sng" dirty="0" smtClean="0"/>
              <a:t>Diastolic blood pressure- </a:t>
            </a:r>
            <a:r>
              <a:rPr lang="en-AU" sz="1800" dirty="0" smtClean="0"/>
              <a:t>pressure in the arteries when the heart relaxes and ventricles fill with blood.</a:t>
            </a:r>
          </a:p>
          <a:p>
            <a:pPr>
              <a:buNone/>
            </a:pPr>
            <a:endParaRPr lang="en-AU" sz="1800" dirty="0" smtClean="0"/>
          </a:p>
          <a:p>
            <a:r>
              <a:rPr lang="en-AU" sz="1800" i="1" dirty="0" smtClean="0"/>
              <a:t>Blood pressure and exercise-</a:t>
            </a:r>
          </a:p>
          <a:p>
            <a:r>
              <a:rPr lang="en-AU" sz="1800" u="sng" dirty="0" smtClean="0"/>
              <a:t>Exercise using large muscles- </a:t>
            </a:r>
            <a:r>
              <a:rPr lang="en-AU" sz="1800" dirty="0" smtClean="0"/>
              <a:t>running or swimming- </a:t>
            </a:r>
          </a:p>
          <a:p>
            <a:pPr lvl="1">
              <a:buFont typeface="Wingdings" pitchFamily="2" charset="2"/>
              <a:buChar char="Ø"/>
            </a:pPr>
            <a:r>
              <a:rPr lang="en-AU" sz="1600" dirty="0" smtClean="0"/>
              <a:t>Affects systolic more than diastolic- muscles </a:t>
            </a:r>
            <a:r>
              <a:rPr lang="en-AU" sz="1600" dirty="0" err="1" smtClean="0"/>
              <a:t>vasodilate</a:t>
            </a:r>
            <a:r>
              <a:rPr lang="en-AU" sz="1600" dirty="0" smtClean="0"/>
              <a:t> more blood drains from arterioles into muscle capillaries.</a:t>
            </a:r>
          </a:p>
          <a:p>
            <a:pPr>
              <a:buNone/>
            </a:pPr>
            <a:endParaRPr lang="en-AU" sz="1800" dirty="0" smtClean="0"/>
          </a:p>
          <a:p>
            <a:r>
              <a:rPr lang="en-AU" sz="1800" u="sng" dirty="0" smtClean="0"/>
              <a:t>Strength exercises- </a:t>
            </a:r>
            <a:r>
              <a:rPr lang="en-AU" sz="1800" dirty="0" smtClean="0"/>
              <a:t>greater increases in systolic and diastolic, changes in Q and HR are less</a:t>
            </a:r>
            <a:endParaRPr lang="en-AU" sz="1800" u="sng" dirty="0" smtClean="0"/>
          </a:p>
          <a:p>
            <a:endParaRPr lang="en-AU" sz="1800" dirty="0" smtClean="0"/>
          </a:p>
          <a:p>
            <a:endParaRPr lang="en-AU" sz="18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342</TotalTime>
  <Words>1427</Words>
  <Application>Microsoft Office PowerPoint</Application>
  <PresentationFormat>On-screen Show (4:3)</PresentationFormat>
  <Paragraphs>194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Flow</vt:lpstr>
      <vt:lpstr>Physiological responses to physical activity.</vt:lpstr>
      <vt:lpstr>Acute responses to exercise!</vt:lpstr>
      <vt:lpstr>Acute Respiratory Responses to exercise</vt:lpstr>
      <vt:lpstr>Respiratory- Ventilation</vt:lpstr>
      <vt:lpstr>Ventilation during exercise</vt:lpstr>
      <vt:lpstr>Respiratory- Diffusion</vt:lpstr>
      <vt:lpstr>Cardiovascular Responses to Exercise</vt:lpstr>
      <vt:lpstr>Q, SV &amp; HR</vt:lpstr>
      <vt:lpstr>Blood Pressure</vt:lpstr>
      <vt:lpstr>Venous Return.</vt:lpstr>
      <vt:lpstr>Redistribution of Blood Flow.</vt:lpstr>
      <vt:lpstr>O2 consumption &amp; arteriovenous O2 difference.</vt:lpstr>
      <vt:lpstr>Acute Muscular Responses to Exercise</vt:lpstr>
      <vt:lpstr>Increased blood flow.</vt:lpstr>
      <vt:lpstr>Motor unit recruitment</vt:lpstr>
      <vt:lpstr>Energy Substrates.</vt:lpstr>
      <vt:lpstr>Lactate </vt:lpstr>
      <vt:lpstr>Temperature</vt:lpstr>
      <vt:lpstr>Summarise the Acute responses to exercise</vt:lpstr>
    </vt:vector>
  </TitlesOfParts>
  <Company>Gisborne Secondary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Physiological responses to physical activity.</dc:title>
  <dc:creator>Teacher</dc:creator>
  <cp:lastModifiedBy>Teacher</cp:lastModifiedBy>
  <cp:revision>96</cp:revision>
  <dcterms:created xsi:type="dcterms:W3CDTF">2011-03-29T22:08:31Z</dcterms:created>
  <dcterms:modified xsi:type="dcterms:W3CDTF">2011-04-03T22:04:32Z</dcterms:modified>
</cp:coreProperties>
</file>